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662" r:id="rId2"/>
    <p:sldId id="758" r:id="rId3"/>
    <p:sldId id="796" r:id="rId4"/>
    <p:sldId id="747" r:id="rId5"/>
    <p:sldId id="750" r:id="rId6"/>
    <p:sldId id="443" r:id="rId7"/>
    <p:sldId id="446" r:id="rId8"/>
    <p:sldId id="451" r:id="rId9"/>
    <p:sldId id="776" r:id="rId10"/>
    <p:sldId id="795" r:id="rId11"/>
    <p:sldId id="798" r:id="rId12"/>
    <p:sldId id="304" r:id="rId13"/>
    <p:sldId id="306" r:id="rId14"/>
    <p:sldId id="780" r:id="rId15"/>
    <p:sldId id="302" r:id="rId16"/>
    <p:sldId id="781" r:id="rId17"/>
    <p:sldId id="782" r:id="rId18"/>
    <p:sldId id="296" r:id="rId19"/>
    <p:sldId id="783" r:id="rId20"/>
    <p:sldId id="784" r:id="rId21"/>
    <p:sldId id="785" r:id="rId22"/>
    <p:sldId id="786" r:id="rId23"/>
    <p:sldId id="787" r:id="rId24"/>
    <p:sldId id="788" r:id="rId25"/>
    <p:sldId id="789" r:id="rId26"/>
    <p:sldId id="790" r:id="rId27"/>
    <p:sldId id="791" r:id="rId28"/>
    <p:sldId id="792" r:id="rId29"/>
    <p:sldId id="450" r:id="rId30"/>
    <p:sldId id="775" r:id="rId31"/>
    <p:sldId id="794" r:id="rId32"/>
    <p:sldId id="799" r:id="rId33"/>
    <p:sldId id="793" r:id="rId34"/>
    <p:sldId id="29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74" autoAdjust="0"/>
    <p:restoredTop sz="93904"/>
  </p:normalViewPr>
  <p:slideViewPr>
    <p:cSldViewPr snapToGrid="0" showGuides="1">
      <p:cViewPr varScale="1">
        <p:scale>
          <a:sx n="112" d="100"/>
          <a:sy n="112" d="100"/>
        </p:scale>
        <p:origin x="101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804DF-3F3E-42D5-99DF-3DB38A5FE9DA}" type="datetimeFigureOut">
              <a:rPr lang="en-US" smtClean="0"/>
              <a:t>3/6/2024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C0FEC-F166-4A82-A277-37993B781D73}" type="slidenum">
              <a:rPr lang="en-US" smtClean="0"/>
              <a:t>‹#›</a:t>
            </a:fld>
            <a:endParaRPr lang="en-US"/>
          </a:p>
        </p:txBody>
      </p:sp>
    </p:spTree>
    <p:extLst>
      <p:ext uri="{BB962C8B-B14F-4D97-AF65-F5344CB8AC3E}">
        <p14:creationId xmlns:p14="http://schemas.microsoft.com/office/powerpoint/2010/main" val="205593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90" name="Google Shape;190;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4AE33BFA-5DB3-4C61-937C-26ABBEAF6F92}"/>
              </a:ext>
            </a:extLst>
          </p:cNvPr>
          <p:cNvSpPr>
            <a:spLocks noGrp="1"/>
          </p:cNvSpPr>
          <p:nvPr>
            <p:ph type="dt" idx="10"/>
          </p:nvPr>
        </p:nvSpPr>
        <p:spPr/>
        <p:txBody>
          <a:bodyPr/>
          <a:lstStyle/>
          <a:p>
            <a:r>
              <a:rPr lang="en-US" dirty="0"/>
              <a:t>1/16/2020</a:t>
            </a:r>
          </a:p>
        </p:txBody>
      </p:sp>
      <p:sp>
        <p:nvSpPr>
          <p:cNvPr id="3" name="Header Placeholder 2">
            <a:extLst>
              <a:ext uri="{FF2B5EF4-FFF2-40B4-BE49-F238E27FC236}">
                <a16:creationId xmlns:a16="http://schemas.microsoft.com/office/drawing/2014/main" id="{AFBA6DF2-F2F5-4CC7-B34A-449BB4866D6C}"/>
              </a:ext>
            </a:extLst>
          </p:cNvPr>
          <p:cNvSpPr>
            <a:spLocks noGrp="1"/>
          </p:cNvSpPr>
          <p:nvPr>
            <p:ph type="hdr" idx="2"/>
          </p:nvPr>
        </p:nvSpPr>
        <p:spPr/>
        <p:txBody>
          <a:bodyPr/>
          <a:lstStyle/>
          <a:p>
            <a:r>
              <a:rPr lang="en-US" dirty="0"/>
              <a:t>My Money Workshop Financial Literacy Presentation for WPA</a:t>
            </a:r>
          </a:p>
        </p:txBody>
      </p:sp>
    </p:spTree>
    <p:extLst>
      <p:ext uri="{BB962C8B-B14F-4D97-AF65-F5344CB8AC3E}">
        <p14:creationId xmlns:p14="http://schemas.microsoft.com/office/powerpoint/2010/main" val="222507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If you have your phone near you, please take it out and follow My Money Workshop of IG and FB where you can get more financial literacy data and information.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85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198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374" name="Google Shape;374;p2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039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3928B-A9EB-43BD-9369-D3EB8BA22224}" type="slidenum">
              <a:rPr lang="en-US" smtClean="0"/>
              <a:t>11</a:t>
            </a:fld>
            <a:endParaRPr lang="en-US"/>
          </a:p>
        </p:txBody>
      </p:sp>
    </p:spTree>
    <p:extLst>
      <p:ext uri="{BB962C8B-B14F-4D97-AF65-F5344CB8AC3E}">
        <p14:creationId xmlns:p14="http://schemas.microsoft.com/office/powerpoint/2010/main" val="935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3928B-A9EB-43BD-9369-D3EB8BA22224}" type="slidenum">
              <a:rPr lang="en-US" smtClean="0"/>
              <a:t>14</a:t>
            </a:fld>
            <a:endParaRPr lang="en-US"/>
          </a:p>
        </p:txBody>
      </p:sp>
    </p:spTree>
    <p:extLst>
      <p:ext uri="{BB962C8B-B14F-4D97-AF65-F5344CB8AC3E}">
        <p14:creationId xmlns:p14="http://schemas.microsoft.com/office/powerpoint/2010/main" val="297926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3928B-A9EB-43BD-9369-D3EB8BA22224}" type="slidenum">
              <a:rPr lang="en-US" smtClean="0"/>
              <a:t>19</a:t>
            </a:fld>
            <a:endParaRPr lang="en-US"/>
          </a:p>
        </p:txBody>
      </p:sp>
    </p:spTree>
    <p:extLst>
      <p:ext uri="{BB962C8B-B14F-4D97-AF65-F5344CB8AC3E}">
        <p14:creationId xmlns:p14="http://schemas.microsoft.com/office/powerpoint/2010/main" val="264414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20</a:t>
            </a:fld>
            <a:endParaRPr lang="en-US" dirty="0"/>
          </a:p>
        </p:txBody>
      </p:sp>
    </p:spTree>
    <p:extLst>
      <p:ext uri="{BB962C8B-B14F-4D97-AF65-F5344CB8AC3E}">
        <p14:creationId xmlns:p14="http://schemas.microsoft.com/office/powerpoint/2010/main" val="204825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FDA3B-D772-9D44-B8B4-BB6CF7F1C08A}" type="slidenum">
              <a:rPr lang="en-US" smtClean="0"/>
              <a:t>21</a:t>
            </a:fld>
            <a:endParaRPr lang="en-US" dirty="0"/>
          </a:p>
        </p:txBody>
      </p:sp>
    </p:spTree>
    <p:extLst>
      <p:ext uri="{BB962C8B-B14F-4D97-AF65-F5344CB8AC3E}">
        <p14:creationId xmlns:p14="http://schemas.microsoft.com/office/powerpoint/2010/main" val="158033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3928B-A9EB-43BD-9369-D3EB8BA22224}" type="slidenum">
              <a:rPr lang="en-US" smtClean="0"/>
              <a:t>27</a:t>
            </a:fld>
            <a:endParaRPr lang="en-US"/>
          </a:p>
        </p:txBody>
      </p:sp>
    </p:spTree>
    <p:extLst>
      <p:ext uri="{BB962C8B-B14F-4D97-AF65-F5344CB8AC3E}">
        <p14:creationId xmlns:p14="http://schemas.microsoft.com/office/powerpoint/2010/main" val="216096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3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973170-B2C0-4440-ACF6-C9E8923AA63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104555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73170-B2C0-4440-ACF6-C9E8923AA63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44501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73170-B2C0-4440-ACF6-C9E8923AA63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1770072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01">
  <p:cSld name="Title_01">
    <p:spTree>
      <p:nvGrpSpPr>
        <p:cNvPr id="1" name="Shape 30"/>
        <p:cNvGrpSpPr/>
        <p:nvPr/>
      </p:nvGrpSpPr>
      <p:grpSpPr>
        <a:xfrm>
          <a:off x="0" y="0"/>
          <a:ext cx="0" cy="0"/>
          <a:chOff x="0" y="0"/>
          <a:chExt cx="0" cy="0"/>
        </a:xfrm>
      </p:grpSpPr>
      <p:sp>
        <p:nvSpPr>
          <p:cNvPr id="31" name="Google Shape;31;p36"/>
          <p:cNvSpPr>
            <a:spLocks noGrp="1"/>
          </p:cNvSpPr>
          <p:nvPr>
            <p:ph type="pic" idx="2"/>
          </p:nvPr>
        </p:nvSpPr>
        <p:spPr>
          <a:xfrm>
            <a:off x="-1" y="0"/>
            <a:ext cx="5007426" cy="6858000"/>
          </a:xfrm>
          <a:prstGeom prst="rect">
            <a:avLst/>
          </a:prstGeom>
          <a:noFill/>
          <a:ln>
            <a:noFill/>
          </a:ln>
        </p:spPr>
        <p:txBody>
          <a:bodyPr spcFirstLastPara="1" wrap="square" lIns="91425" tIns="45700" rIns="91425" bIns="45700" anchor="ctr" anchorCtr="1">
            <a:normAutofit/>
          </a:bodyPr>
          <a:lstStyle>
            <a:lvl1pPr marR="0" lvl="0" algn="l" rtl="0">
              <a:lnSpc>
                <a:spcPct val="90000"/>
              </a:lnSpc>
              <a:spcBef>
                <a:spcPts val="750"/>
              </a:spcBef>
              <a:spcAft>
                <a:spcPts val="0"/>
              </a:spcAft>
              <a:buClr>
                <a:schemeClr val="lt1"/>
              </a:buClr>
              <a:buSzPts val="2400"/>
              <a:buFont typeface="Arial"/>
              <a:buNone/>
              <a:defRPr sz="1800" b="0" i="0" u="none" strike="noStrike" cap="none">
                <a:solidFill>
                  <a:schemeClr val="lt1"/>
                </a:solidFill>
                <a:latin typeface="Verdana"/>
                <a:ea typeface="Verdana"/>
                <a:cs typeface="Verdana"/>
                <a:sym typeface="Verdana"/>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Verdana"/>
                <a:ea typeface="Verdana"/>
                <a:cs typeface="Verdana"/>
                <a:sym typeface="Verdana"/>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Verdana"/>
                <a:ea typeface="Verdana"/>
                <a:cs typeface="Verdana"/>
                <a:sym typeface="Verdana"/>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32" name="Google Shape;32;p36"/>
          <p:cNvSpPr txBox="1">
            <a:spLocks noGrp="1"/>
          </p:cNvSpPr>
          <p:nvPr>
            <p:ph type="ctrTitle"/>
          </p:nvPr>
        </p:nvSpPr>
        <p:spPr>
          <a:xfrm>
            <a:off x="5396125" y="563601"/>
            <a:ext cx="3284982" cy="3611880"/>
          </a:xfrm>
          <a:prstGeom prst="rect">
            <a:avLst/>
          </a:prstGeom>
          <a:noFill/>
          <a:ln>
            <a:noFill/>
          </a:ln>
        </p:spPr>
        <p:txBody>
          <a:bodyPr spcFirstLastPara="1" wrap="square" lIns="91425" tIns="45700" rIns="91425" bIns="45700" anchor="b" anchorCtr="1">
            <a:noAutofit/>
          </a:bodyPr>
          <a:lstStyle>
            <a:lvl1pPr lvl="0" algn="l">
              <a:lnSpc>
                <a:spcPct val="90000"/>
              </a:lnSpc>
              <a:spcBef>
                <a:spcPts val="0"/>
              </a:spcBef>
              <a:spcAft>
                <a:spcPts val="0"/>
              </a:spcAft>
              <a:buClr>
                <a:schemeClr val="lt1"/>
              </a:buClr>
              <a:buSzPts val="4000"/>
              <a:buFont typeface="Verdana"/>
              <a:buNone/>
              <a:defRPr sz="4100">
                <a:latin typeface="Verdana" panose="020B0604030504040204" pitchFamily="34" charset="0"/>
                <a:ea typeface="Verdan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36"/>
          <p:cNvSpPr txBox="1">
            <a:spLocks noGrp="1"/>
          </p:cNvSpPr>
          <p:nvPr>
            <p:ph type="subTitle" idx="1"/>
          </p:nvPr>
        </p:nvSpPr>
        <p:spPr>
          <a:xfrm>
            <a:off x="5541809" y="5160372"/>
            <a:ext cx="3134106" cy="521208"/>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rgbClr val="B2606E"/>
              </a:buClr>
              <a:buSzPts val="1800"/>
              <a:buNone/>
              <a:defRPr sz="1350">
                <a:solidFill>
                  <a:srgbClr val="B2606E"/>
                </a:solidFill>
                <a:latin typeface="Verdana" panose="020B0604030504040204" pitchFamily="34" charset="0"/>
                <a:ea typeface="Verdana" panose="020B0604030504040204" pitchFamily="34" charset="0"/>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88376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sp>
        <p:nvSpPr>
          <p:cNvPr id="55" name="Google Shape;55;p39"/>
          <p:cNvSpPr txBox="1">
            <a:spLocks noGrp="1"/>
          </p:cNvSpPr>
          <p:nvPr>
            <p:ph type="body" idx="1"/>
          </p:nvPr>
        </p:nvSpPr>
        <p:spPr>
          <a:xfrm>
            <a:off x="457200" y="1977887"/>
            <a:ext cx="8229600" cy="4029404"/>
          </a:xfrm>
          <a:prstGeom prst="rect">
            <a:avLst/>
          </a:prstGeom>
          <a:noFill/>
          <a:ln>
            <a:noFill/>
          </a:ln>
        </p:spPr>
        <p:txBody>
          <a:bodyPr spcFirstLastPara="1" wrap="square" lIns="91425" tIns="45700" rIns="91425" bIns="45700" anchor="t" anchorCtr="0">
            <a:normAutofit/>
          </a:bodyPr>
          <a:lstStyle>
            <a:lvl1pPr marL="467868" lvl="0" indent="-342900" algn="l">
              <a:lnSpc>
                <a:spcPct val="150000"/>
              </a:lnSpc>
              <a:spcBef>
                <a:spcPts val="400"/>
              </a:spcBef>
              <a:spcAft>
                <a:spcPts val="0"/>
              </a:spcAft>
              <a:buClr>
                <a:srgbClr val="00B0F0"/>
              </a:buClr>
              <a:buSzPct val="100000"/>
              <a:buFont typeface="Arial" panose="020B0604020202020204" pitchFamily="34" charset="0"/>
              <a:buChar char="•"/>
              <a:defRPr sz="2400" b="1">
                <a:latin typeface="Verdana"/>
                <a:ea typeface="Verdana"/>
                <a:cs typeface="Verdana"/>
                <a:sym typeface="Verdana"/>
              </a:defRPr>
            </a:lvl1pPr>
            <a:lvl2pPr marL="914400" lvl="1" indent="-374650" algn="l">
              <a:lnSpc>
                <a:spcPct val="150000"/>
              </a:lnSpc>
              <a:spcBef>
                <a:spcPts val="600"/>
              </a:spcBef>
              <a:spcAft>
                <a:spcPts val="0"/>
              </a:spcAft>
              <a:buSzPts val="2300"/>
              <a:buChar char="◦"/>
              <a:defRPr>
                <a:latin typeface="Verdana"/>
                <a:ea typeface="Verdana"/>
                <a:cs typeface="Verdana"/>
                <a:sym typeface="Verdana"/>
              </a:defRPr>
            </a:lvl2pPr>
            <a:lvl3pPr marL="1371600" lvl="2" indent="-361950" algn="l">
              <a:lnSpc>
                <a:spcPct val="150000"/>
              </a:lnSpc>
              <a:spcBef>
                <a:spcPts val="600"/>
              </a:spcBef>
              <a:spcAft>
                <a:spcPts val="0"/>
              </a:spcAft>
              <a:buSzPts val="2100"/>
              <a:buChar char="●"/>
              <a:defRPr>
                <a:latin typeface="Verdana"/>
                <a:ea typeface="Verdana"/>
                <a:cs typeface="Verdana"/>
                <a:sym typeface="Verdana"/>
              </a:defRPr>
            </a:lvl3pPr>
            <a:lvl4pPr marL="1828800" lvl="3" indent="-349250" algn="l">
              <a:lnSpc>
                <a:spcPct val="150000"/>
              </a:lnSpc>
              <a:spcBef>
                <a:spcPts val="600"/>
              </a:spcBef>
              <a:spcAft>
                <a:spcPts val="0"/>
              </a:spcAft>
              <a:buSzPts val="1900"/>
              <a:buChar char="●"/>
              <a:defRPr>
                <a:latin typeface="Verdana"/>
                <a:ea typeface="Verdana"/>
                <a:cs typeface="Verdana"/>
                <a:sym typeface="Verdana"/>
              </a:defRPr>
            </a:lvl4pPr>
            <a:lvl5pPr marL="2286000" lvl="4" indent="-342900" algn="l">
              <a:lnSpc>
                <a:spcPct val="150000"/>
              </a:lnSpc>
              <a:spcBef>
                <a:spcPts val="600"/>
              </a:spcBef>
              <a:spcAft>
                <a:spcPts val="0"/>
              </a:spcAft>
              <a:buSzPts val="1800"/>
              <a:buChar char="●"/>
              <a:defRPr>
                <a:latin typeface="Verdana"/>
                <a:ea typeface="Verdana"/>
                <a:cs typeface="Verdana"/>
                <a:sym typeface="Verdana"/>
              </a:defRPr>
            </a:lvl5pPr>
            <a:lvl6pPr marL="2743200" lvl="5" indent="-342900" algn="l">
              <a:spcBef>
                <a:spcPts val="60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dirty="0"/>
          </a:p>
        </p:txBody>
      </p:sp>
      <p:sp>
        <p:nvSpPr>
          <p:cNvPr id="56" name="Google Shape;56;p39"/>
          <p:cNvSpPr txBox="1">
            <a:spLocks noGrp="1"/>
          </p:cNvSpPr>
          <p:nvPr>
            <p:ph type="title"/>
          </p:nvPr>
        </p:nvSpPr>
        <p:spPr>
          <a:xfrm>
            <a:off x="457200" y="274638"/>
            <a:ext cx="8229600" cy="659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4"/>
              </a:buClr>
              <a:buSzPts val="4100"/>
              <a:buFont typeface="Verdana"/>
              <a:buNone/>
              <a:defRPr sz="3600" b="1">
                <a:solidFill>
                  <a:schemeClr val="accent6"/>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7" name="Google Shape;57;p39"/>
          <p:cNvSpPr txBox="1">
            <a:spLocks noGrp="1"/>
          </p:cNvSpPr>
          <p:nvPr>
            <p:ph type="body" idx="2"/>
          </p:nvPr>
        </p:nvSpPr>
        <p:spPr>
          <a:xfrm>
            <a:off x="457200" y="1203325"/>
            <a:ext cx="8229600" cy="66516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400"/>
              </a:spcBef>
              <a:spcAft>
                <a:spcPts val="0"/>
              </a:spcAft>
              <a:buSzPts val="1836"/>
              <a:buNone/>
              <a:defRPr i="1">
                <a:solidFill>
                  <a:srgbClr val="0578A2"/>
                </a:solidFill>
                <a:latin typeface="Verdana"/>
                <a:ea typeface="Verdana"/>
                <a:cs typeface="Verdana"/>
                <a:sym typeface="Verdana"/>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grpSp>
        <p:nvGrpSpPr>
          <p:cNvPr id="58" name="Google Shape;58;p39"/>
          <p:cNvGrpSpPr/>
          <p:nvPr/>
        </p:nvGrpSpPr>
        <p:grpSpPr>
          <a:xfrm>
            <a:off x="-1264026" y="6276705"/>
            <a:ext cx="2435599" cy="432175"/>
            <a:chOff x="8944533" y="6173940"/>
            <a:chExt cx="3247465" cy="432175"/>
          </a:xfrm>
        </p:grpSpPr>
        <p:sp>
          <p:nvSpPr>
            <p:cNvPr id="59" name="Google Shape;59;p39"/>
            <p:cNvSpPr/>
            <p:nvPr/>
          </p:nvSpPr>
          <p:spPr>
            <a:xfrm>
              <a:off x="8944533" y="6355760"/>
              <a:ext cx="3247465" cy="914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Arial"/>
                <a:buNone/>
              </a:pPr>
              <a:endParaRPr sz="1350" dirty="0">
                <a:solidFill>
                  <a:schemeClr val="lt1"/>
                </a:solidFill>
                <a:latin typeface="Calibri"/>
                <a:ea typeface="Calibri"/>
                <a:cs typeface="Calibri"/>
                <a:sym typeface="Calibri"/>
              </a:endParaRPr>
            </a:p>
          </p:txBody>
        </p:sp>
        <p:sp>
          <p:nvSpPr>
            <p:cNvPr id="60" name="Google Shape;60;p39"/>
            <p:cNvSpPr/>
            <p:nvPr/>
          </p:nvSpPr>
          <p:spPr>
            <a:xfrm>
              <a:off x="11091211" y="6173940"/>
              <a:ext cx="600976" cy="432175"/>
            </a:xfrm>
            <a:prstGeom prst="ellipse">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Arial"/>
                <a:buNone/>
              </a:pPr>
              <a:endParaRPr sz="1350" dirty="0">
                <a:solidFill>
                  <a:schemeClr val="lt1"/>
                </a:solidFill>
                <a:latin typeface="Calibri"/>
                <a:ea typeface="Calibri"/>
                <a:cs typeface="Calibri"/>
                <a:sym typeface="Calibri"/>
              </a:endParaRPr>
            </a:p>
          </p:txBody>
        </p:sp>
      </p:grpSp>
      <p:sp>
        <p:nvSpPr>
          <p:cNvPr id="61" name="Google Shape;61;p39"/>
          <p:cNvSpPr txBox="1"/>
          <p:nvPr/>
        </p:nvSpPr>
        <p:spPr>
          <a:xfrm>
            <a:off x="345982" y="6313637"/>
            <a:ext cx="450731" cy="3952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900"/>
              <a:buFont typeface="Calibri"/>
              <a:buNone/>
            </a:pPr>
            <a:fld id="{00000000-1234-1234-1234-123412341234}" type="slidenum">
              <a:rPr lang="en-US" sz="900">
                <a:solidFill>
                  <a:schemeClr val="lt1"/>
                </a:solidFill>
                <a:latin typeface="Calibri"/>
                <a:ea typeface="Calibri"/>
                <a:cs typeface="Calibri"/>
                <a:sym typeface="Calibri"/>
              </a:rPr>
              <a:t>‹#›</a:t>
            </a:fld>
            <a:endParaRPr sz="9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127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1000"/>
                                        <p:tgtEl>
                                          <p:spTgt spid="5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
                                            <p:txEl>
                                              <p:charRg st="1" end="1"/>
                                            </p:txEl>
                                          </p:spTgt>
                                        </p:tgtEl>
                                        <p:attrNameLst>
                                          <p:attrName>style.visibility</p:attrName>
                                        </p:attrNameLst>
                                      </p:cBhvr>
                                      <p:to>
                                        <p:strVal val="visible"/>
                                      </p:to>
                                    </p:set>
                                    <p:animEffect transition="in" filter="fade">
                                      <p:cBhvr>
                                        <p:cTn id="10" dur="1000"/>
                                        <p:tgtEl>
                                          <p:spTgt spid="57">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xEl>
                                              <p:charRg st="1" end="1"/>
                                            </p:txEl>
                                          </p:spTgt>
                                        </p:tgtEl>
                                        <p:attrNameLst>
                                          <p:attrName>style.visibility</p:attrName>
                                        </p:attrNameLst>
                                      </p:cBhvr>
                                      <p:to>
                                        <p:strVal val="visible"/>
                                      </p:to>
                                    </p:set>
                                    <p:animEffect transition="in" filter="fade">
                                      <p:cBhvr>
                                        <p:cTn id="13" dur="1000"/>
                                        <p:tgtEl>
                                          <p:spTgt spid="57">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7">
                                            <p:txEl>
                                              <p:charRg st="1" end="1"/>
                                            </p:txEl>
                                          </p:spTgt>
                                        </p:tgtEl>
                                        <p:attrNameLst>
                                          <p:attrName>style.visibility</p:attrName>
                                        </p:attrNameLst>
                                      </p:cBhvr>
                                      <p:to>
                                        <p:strVal val="visible"/>
                                      </p:to>
                                    </p:set>
                                    <p:animEffect transition="in" filter="fade">
                                      <p:cBhvr>
                                        <p:cTn id="16" dur="1000"/>
                                        <p:tgtEl>
                                          <p:spTgt spid="57">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7">
                                            <p:txEl>
                                              <p:charRg st="1" end="1"/>
                                            </p:txEl>
                                          </p:spTgt>
                                        </p:tgtEl>
                                        <p:attrNameLst>
                                          <p:attrName>style.visibility</p:attrName>
                                        </p:attrNameLst>
                                      </p:cBhvr>
                                      <p:to>
                                        <p:strVal val="visible"/>
                                      </p:to>
                                    </p:set>
                                    <p:animEffect transition="in" filter="fade">
                                      <p:cBhvr>
                                        <p:cTn id="19" dur="1000"/>
                                        <p:tgtEl>
                                          <p:spTgt spid="57">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xEl>
                                              <p:charRg st="1" end="1"/>
                                            </p:txEl>
                                          </p:spTgt>
                                        </p:tgtEl>
                                        <p:attrNameLst>
                                          <p:attrName>style.visibility</p:attrName>
                                        </p:attrNameLst>
                                      </p:cBhvr>
                                      <p:to>
                                        <p:strVal val="visible"/>
                                      </p:to>
                                    </p:set>
                                    <p:animEffect transition="in" filter="fade">
                                      <p:cBhvr>
                                        <p:cTn id="22" dur="1000"/>
                                        <p:tgtEl>
                                          <p:spTgt spid="57">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xEl>
                                              <p:charRg st="1" end="1"/>
                                            </p:txEl>
                                          </p:spTgt>
                                        </p:tgtEl>
                                        <p:attrNameLst>
                                          <p:attrName>style.visibility</p:attrName>
                                        </p:attrNameLst>
                                      </p:cBhvr>
                                      <p:to>
                                        <p:strVal val="visible"/>
                                      </p:to>
                                    </p:set>
                                    <p:animEffect transition="in" filter="fade">
                                      <p:cBhvr>
                                        <p:cTn id="25" dur="1000"/>
                                        <p:tgtEl>
                                          <p:spTgt spid="57">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xEl>
                                              <p:charRg st="1" end="1"/>
                                            </p:txEl>
                                          </p:spTgt>
                                        </p:tgtEl>
                                        <p:attrNameLst>
                                          <p:attrName>style.visibility</p:attrName>
                                        </p:attrNameLst>
                                      </p:cBhvr>
                                      <p:to>
                                        <p:strVal val="visible"/>
                                      </p:to>
                                    </p:set>
                                    <p:animEffect transition="in" filter="fade">
                                      <p:cBhvr>
                                        <p:cTn id="28" dur="1000"/>
                                        <p:tgtEl>
                                          <p:spTgt spid="57">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xEl>
                                              <p:charRg st="1" end="1"/>
                                            </p:txEl>
                                          </p:spTgt>
                                        </p:tgtEl>
                                        <p:attrNameLst>
                                          <p:attrName>style.visibility</p:attrName>
                                        </p:attrNameLst>
                                      </p:cBhvr>
                                      <p:to>
                                        <p:strVal val="visible"/>
                                      </p:to>
                                    </p:set>
                                    <p:animEffect transition="in" filter="fade">
                                      <p:cBhvr>
                                        <p:cTn id="31" dur="1000"/>
                                        <p:tgtEl>
                                          <p:spTgt spid="5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39"/>
        <p:cNvGrpSpPr/>
        <p:nvPr/>
      </p:nvGrpSpPr>
      <p:grpSpPr>
        <a:xfrm>
          <a:off x="0" y="0"/>
          <a:ext cx="0" cy="0"/>
          <a:chOff x="0" y="0"/>
          <a:chExt cx="0" cy="0"/>
        </a:xfrm>
      </p:grpSpPr>
      <p:sp>
        <p:nvSpPr>
          <p:cNvPr id="40" name="Google Shape;40;p37"/>
          <p:cNvSpPr txBox="1">
            <a:spLocks noGrp="1"/>
          </p:cNvSpPr>
          <p:nvPr>
            <p:ph type="body" idx="1"/>
          </p:nvPr>
        </p:nvSpPr>
        <p:spPr>
          <a:xfrm>
            <a:off x="457200" y="1202635"/>
            <a:ext cx="8229600" cy="4804656"/>
          </a:xfrm>
          <a:prstGeom prst="rect">
            <a:avLst/>
          </a:prstGeom>
          <a:noFill/>
          <a:ln>
            <a:noFill/>
          </a:ln>
        </p:spPr>
        <p:txBody>
          <a:bodyPr spcFirstLastPara="1" wrap="square" lIns="91425" tIns="45700" rIns="91425" bIns="45700" anchor="t" anchorCtr="0">
            <a:normAutofit/>
          </a:bodyPr>
          <a:lstStyle>
            <a:lvl1pPr marL="569214" lvl="0" indent="-457200" algn="l">
              <a:lnSpc>
                <a:spcPct val="110000"/>
              </a:lnSpc>
              <a:spcBef>
                <a:spcPts val="1200"/>
              </a:spcBef>
              <a:spcAft>
                <a:spcPts val="0"/>
              </a:spcAft>
              <a:buSzPts val="1836"/>
              <a:buFont typeface="Arial" panose="020B0604020202020204" pitchFamily="34" charset="0"/>
              <a:buChar char="•"/>
              <a:defRPr b="1">
                <a:latin typeface="Verdana"/>
                <a:ea typeface="Verdana"/>
                <a:cs typeface="Verdana"/>
                <a:sym typeface="Verdana"/>
              </a:defRPr>
            </a:lvl1pPr>
            <a:lvl2pPr marL="914400" lvl="1" indent="-381000" algn="l">
              <a:lnSpc>
                <a:spcPct val="110000"/>
              </a:lnSpc>
              <a:spcBef>
                <a:spcPts val="324"/>
              </a:spcBef>
              <a:spcAft>
                <a:spcPts val="0"/>
              </a:spcAft>
              <a:buSzPts val="2400"/>
              <a:buChar char="◦"/>
              <a:defRPr sz="2400">
                <a:latin typeface="Verdana"/>
                <a:ea typeface="Verdana"/>
                <a:cs typeface="Verdana"/>
                <a:sym typeface="Verdana"/>
              </a:defRPr>
            </a:lvl2pPr>
            <a:lvl3pPr marL="1371600" lvl="2" indent="-361950" algn="l">
              <a:lnSpc>
                <a:spcPct val="110000"/>
              </a:lnSpc>
              <a:spcBef>
                <a:spcPts val="350"/>
              </a:spcBef>
              <a:spcAft>
                <a:spcPts val="0"/>
              </a:spcAft>
              <a:buSzPts val="2100"/>
              <a:buChar char="●"/>
              <a:defRPr>
                <a:latin typeface="Verdana"/>
                <a:ea typeface="Verdana"/>
                <a:cs typeface="Verdana"/>
                <a:sym typeface="Verdana"/>
              </a:defRPr>
            </a:lvl3pPr>
            <a:lvl4pPr marL="1828800" lvl="3" indent="-349250" algn="l">
              <a:lnSpc>
                <a:spcPct val="110000"/>
              </a:lnSpc>
              <a:spcBef>
                <a:spcPts val="600"/>
              </a:spcBef>
              <a:spcAft>
                <a:spcPts val="0"/>
              </a:spcAft>
              <a:buSzPts val="1900"/>
              <a:buChar char="●"/>
              <a:defRPr>
                <a:latin typeface="Verdana"/>
                <a:ea typeface="Verdana"/>
                <a:cs typeface="Verdana"/>
                <a:sym typeface="Verdana"/>
              </a:defRPr>
            </a:lvl4pPr>
            <a:lvl5pPr marL="2286000" lvl="4" indent="-342900" algn="l">
              <a:lnSpc>
                <a:spcPct val="110000"/>
              </a:lnSpc>
              <a:spcBef>
                <a:spcPts val="600"/>
              </a:spcBef>
              <a:spcAft>
                <a:spcPts val="0"/>
              </a:spcAft>
              <a:buSzPts val="1800"/>
              <a:buChar char="●"/>
              <a:defRPr>
                <a:latin typeface="Verdana"/>
                <a:ea typeface="Verdana"/>
                <a:cs typeface="Verdana"/>
                <a:sym typeface="Verdana"/>
              </a:defRPr>
            </a:lvl5pPr>
            <a:lvl6pPr marL="2743200" lvl="5" indent="-342900" algn="l">
              <a:spcBef>
                <a:spcPts val="60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dirty="0"/>
          </a:p>
        </p:txBody>
      </p:sp>
      <p:sp>
        <p:nvSpPr>
          <p:cNvPr id="41" name="Google Shape;41;p37"/>
          <p:cNvSpPr txBox="1">
            <a:spLocks noGrp="1"/>
          </p:cNvSpPr>
          <p:nvPr>
            <p:ph type="title"/>
          </p:nvPr>
        </p:nvSpPr>
        <p:spPr>
          <a:xfrm>
            <a:off x="457200" y="274638"/>
            <a:ext cx="8229600" cy="6596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C7237"/>
              </a:buClr>
              <a:buSzPts val="4100"/>
              <a:buFont typeface="Arial"/>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grpSp>
        <p:nvGrpSpPr>
          <p:cNvPr id="42" name="Google Shape;42;p37"/>
          <p:cNvGrpSpPr/>
          <p:nvPr/>
        </p:nvGrpSpPr>
        <p:grpSpPr>
          <a:xfrm>
            <a:off x="-1264026" y="6252852"/>
            <a:ext cx="2435599" cy="432175"/>
            <a:chOff x="8944533" y="6086479"/>
            <a:chExt cx="3247465" cy="432175"/>
          </a:xfrm>
        </p:grpSpPr>
        <p:sp>
          <p:nvSpPr>
            <p:cNvPr id="43" name="Google Shape;43;p37"/>
            <p:cNvSpPr/>
            <p:nvPr/>
          </p:nvSpPr>
          <p:spPr>
            <a:xfrm>
              <a:off x="8944533" y="6256846"/>
              <a:ext cx="3247465" cy="914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Arial"/>
                <a:buNone/>
              </a:pPr>
              <a:endParaRPr sz="1350" dirty="0">
                <a:solidFill>
                  <a:schemeClr val="lt1"/>
                </a:solidFill>
                <a:latin typeface="Calibri"/>
                <a:ea typeface="Calibri"/>
                <a:cs typeface="Calibri"/>
                <a:sym typeface="Calibri"/>
              </a:endParaRPr>
            </a:p>
          </p:txBody>
        </p:sp>
        <p:sp>
          <p:nvSpPr>
            <p:cNvPr id="44" name="Google Shape;44;p37"/>
            <p:cNvSpPr/>
            <p:nvPr/>
          </p:nvSpPr>
          <p:spPr>
            <a:xfrm>
              <a:off x="11091211" y="6086479"/>
              <a:ext cx="600976" cy="432175"/>
            </a:xfrm>
            <a:prstGeom prst="ellipse">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Arial"/>
                <a:buNone/>
              </a:pPr>
              <a:endParaRPr sz="1350" dirty="0">
                <a:solidFill>
                  <a:schemeClr val="lt1"/>
                </a:solidFill>
                <a:latin typeface="Calibri"/>
                <a:ea typeface="Calibri"/>
                <a:cs typeface="Calibri"/>
                <a:sym typeface="Calibri"/>
              </a:endParaRPr>
            </a:p>
          </p:txBody>
        </p:sp>
      </p:grpSp>
      <p:sp>
        <p:nvSpPr>
          <p:cNvPr id="45" name="Google Shape;45;p37"/>
          <p:cNvSpPr txBox="1"/>
          <p:nvPr/>
        </p:nvSpPr>
        <p:spPr>
          <a:xfrm>
            <a:off x="345982" y="6273882"/>
            <a:ext cx="450731" cy="3952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900"/>
              <a:buFont typeface="Calibri"/>
              <a:buNone/>
            </a:pPr>
            <a:fld id="{00000000-1234-1234-1234-123412341234}" type="slidenum">
              <a:rPr lang="en-US" sz="900">
                <a:solidFill>
                  <a:schemeClr val="lt1"/>
                </a:solidFill>
                <a:latin typeface="Calibri"/>
                <a:ea typeface="Calibri"/>
                <a:cs typeface="Calibri"/>
                <a:sym typeface="Calibri"/>
              </a:rPr>
              <a:t>‹#›</a:t>
            </a:fld>
            <a:endParaRPr sz="9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3593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73170-B2C0-4440-ACF6-C9E8923AA63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3AEA71BE-B74A-43DE-8257-6FF44475DFD9}" type="slidenum">
              <a:rPr lang="en-US" smtClean="0"/>
              <a:pPr/>
              <a:t>‹#›</a:t>
            </a:fld>
            <a:endParaRPr lang="en-US" dirty="0"/>
          </a:p>
        </p:txBody>
      </p:sp>
      <p:sp>
        <p:nvSpPr>
          <p:cNvPr id="7" name="Google Shape;57;p39">
            <a:extLst>
              <a:ext uri="{FF2B5EF4-FFF2-40B4-BE49-F238E27FC236}">
                <a16:creationId xmlns:a16="http://schemas.microsoft.com/office/drawing/2014/main" id="{03E12C48-BED1-48FE-BA9C-B2314505AF23}"/>
              </a:ext>
            </a:extLst>
          </p:cNvPr>
          <p:cNvSpPr txBox="1">
            <a:spLocks noGrp="1"/>
          </p:cNvSpPr>
          <p:nvPr>
            <p:ph type="body" idx="2"/>
          </p:nvPr>
        </p:nvSpPr>
        <p:spPr>
          <a:xfrm>
            <a:off x="628650" y="1203325"/>
            <a:ext cx="8058150" cy="6287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400"/>
              </a:spcBef>
              <a:spcAft>
                <a:spcPts val="0"/>
              </a:spcAft>
              <a:buSzPts val="1836"/>
              <a:buNone/>
              <a:defRPr i="1">
                <a:solidFill>
                  <a:srgbClr val="0578A2"/>
                </a:solidFill>
                <a:latin typeface="Verdana"/>
                <a:ea typeface="Verdana"/>
                <a:cs typeface="Verdana"/>
                <a:sym typeface="Verdana"/>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Tree>
    <p:extLst>
      <p:ext uri="{BB962C8B-B14F-4D97-AF65-F5344CB8AC3E}">
        <p14:creationId xmlns:p14="http://schemas.microsoft.com/office/powerpoint/2010/main" val="54439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charRg st="1" end="1"/>
                                            </p:txEl>
                                          </p:spTgt>
                                        </p:tgtEl>
                                        <p:attrNameLst>
                                          <p:attrName>style.visibility</p:attrName>
                                        </p:attrNameLst>
                                      </p:cBhvr>
                                      <p:to>
                                        <p:strVal val="visible"/>
                                      </p:to>
                                    </p:set>
                                    <p:animEffect transition="in" filter="fade">
                                      <p:cBhvr>
                                        <p:cTn id="10" dur="1000"/>
                                        <p:tgtEl>
                                          <p:spTgt spid="7">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charRg st="1" end="1"/>
                                            </p:txEl>
                                          </p:spTgt>
                                        </p:tgtEl>
                                        <p:attrNameLst>
                                          <p:attrName>style.visibility</p:attrName>
                                        </p:attrNameLst>
                                      </p:cBhvr>
                                      <p:to>
                                        <p:strVal val="visible"/>
                                      </p:to>
                                    </p:set>
                                    <p:animEffect transition="in" filter="fade">
                                      <p:cBhvr>
                                        <p:cTn id="13" dur="1000"/>
                                        <p:tgtEl>
                                          <p:spTgt spid="7">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charRg st="1" end="1"/>
                                            </p:txEl>
                                          </p:spTgt>
                                        </p:tgtEl>
                                        <p:attrNameLst>
                                          <p:attrName>style.visibility</p:attrName>
                                        </p:attrNameLst>
                                      </p:cBhvr>
                                      <p:to>
                                        <p:strVal val="visible"/>
                                      </p:to>
                                    </p:set>
                                    <p:animEffect transition="in" filter="fade">
                                      <p:cBhvr>
                                        <p:cTn id="16" dur="1000"/>
                                        <p:tgtEl>
                                          <p:spTgt spid="7">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charRg st="1" end="1"/>
                                            </p:txEl>
                                          </p:spTgt>
                                        </p:tgtEl>
                                        <p:attrNameLst>
                                          <p:attrName>style.visibility</p:attrName>
                                        </p:attrNameLst>
                                      </p:cBhvr>
                                      <p:to>
                                        <p:strVal val="visible"/>
                                      </p:to>
                                    </p:set>
                                    <p:animEffect transition="in" filter="fade">
                                      <p:cBhvr>
                                        <p:cTn id="19" dur="1000"/>
                                        <p:tgtEl>
                                          <p:spTgt spid="7">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charRg st="1" end="1"/>
                                            </p:txEl>
                                          </p:spTgt>
                                        </p:tgtEl>
                                        <p:attrNameLst>
                                          <p:attrName>style.visibility</p:attrName>
                                        </p:attrNameLst>
                                      </p:cBhvr>
                                      <p:to>
                                        <p:strVal val="visible"/>
                                      </p:to>
                                    </p:set>
                                    <p:animEffect transition="in" filter="fade">
                                      <p:cBhvr>
                                        <p:cTn id="22" dur="1000"/>
                                        <p:tgtEl>
                                          <p:spTgt spid="7">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charRg st="1" end="1"/>
                                            </p:txEl>
                                          </p:spTgt>
                                        </p:tgtEl>
                                        <p:attrNameLst>
                                          <p:attrName>style.visibility</p:attrName>
                                        </p:attrNameLst>
                                      </p:cBhvr>
                                      <p:to>
                                        <p:strVal val="visible"/>
                                      </p:to>
                                    </p:set>
                                    <p:animEffect transition="in" filter="fade">
                                      <p:cBhvr>
                                        <p:cTn id="25" dur="1000"/>
                                        <p:tgtEl>
                                          <p:spTgt spid="7">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charRg st="1" end="1"/>
                                            </p:txEl>
                                          </p:spTgt>
                                        </p:tgtEl>
                                        <p:attrNameLst>
                                          <p:attrName>style.visibility</p:attrName>
                                        </p:attrNameLst>
                                      </p:cBhvr>
                                      <p:to>
                                        <p:strVal val="visible"/>
                                      </p:to>
                                    </p:set>
                                    <p:animEffect transition="in" filter="fade">
                                      <p:cBhvr>
                                        <p:cTn id="28" dur="1000"/>
                                        <p:tgtEl>
                                          <p:spTgt spid="7">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charRg st="1" end="1"/>
                                            </p:txEl>
                                          </p:spTgt>
                                        </p:tgtEl>
                                        <p:attrNameLst>
                                          <p:attrName>style.visibility</p:attrName>
                                        </p:attrNameLst>
                                      </p:cBhvr>
                                      <p:to>
                                        <p:strVal val="visible"/>
                                      </p:to>
                                    </p:set>
                                    <p:animEffect transition="in" filter="fade">
                                      <p:cBhvr>
                                        <p:cTn id="31" dur="1000"/>
                                        <p:tgtEl>
                                          <p:spTgt spid="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73170-B2C0-4440-ACF6-C9E8923AA63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123620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973170-B2C0-4440-ACF6-C9E8923AA63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281736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73170-B2C0-4440-ACF6-C9E8923AA63B}"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311624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973170-B2C0-4440-ACF6-C9E8923AA63B}"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26199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73170-B2C0-4440-ACF6-C9E8923AA63B}"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103732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973170-B2C0-4440-ACF6-C9E8923AA63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394719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973170-B2C0-4440-ACF6-C9E8923AA63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C2D70-C7DF-43AF-A880-9DA00A3BFEE1}" type="slidenum">
              <a:rPr lang="en-US" smtClean="0"/>
              <a:t>‹#›</a:t>
            </a:fld>
            <a:endParaRPr lang="en-US"/>
          </a:p>
        </p:txBody>
      </p:sp>
    </p:spTree>
    <p:extLst>
      <p:ext uri="{BB962C8B-B14F-4D97-AF65-F5344CB8AC3E}">
        <p14:creationId xmlns:p14="http://schemas.microsoft.com/office/powerpoint/2010/main" val="261838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6287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73170-B2C0-4440-ACF6-C9E8923AA63B}" type="datetimeFigureOut">
              <a:rPr lang="en-US" smtClean="0"/>
              <a:t>3/6/2024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4662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C2D70-C7DF-43AF-A880-9DA00A3BFEE1}" type="slidenum">
              <a:rPr lang="en-US" smtClean="0"/>
              <a:t>‹#›</a:t>
            </a:fld>
            <a:endParaRPr lang="en-US" dirty="0"/>
          </a:p>
        </p:txBody>
      </p:sp>
      <p:pic>
        <p:nvPicPr>
          <p:cNvPr id="7" name="Google Shape;12;p33">
            <a:extLst>
              <a:ext uri="{FF2B5EF4-FFF2-40B4-BE49-F238E27FC236}">
                <a16:creationId xmlns:a16="http://schemas.microsoft.com/office/drawing/2014/main" id="{FB3041AA-CCD4-4A1C-9C6C-6E773B29562F}"/>
              </a:ext>
            </a:extLst>
          </p:cNvPr>
          <p:cNvPicPr preferRelativeResize="0"/>
          <p:nvPr userDrawn="1"/>
        </p:nvPicPr>
        <p:blipFill rotWithShape="1">
          <a:blip r:embed="rId16" cstate="email">
            <a:alphaModFix/>
            <a:extLst>
              <a:ext uri="{28A0092B-C50C-407E-A947-70E740481C1C}">
                <a14:useLocalDpi xmlns:a14="http://schemas.microsoft.com/office/drawing/2010/main"/>
              </a:ext>
            </a:extLst>
          </a:blip>
          <a:srcRect/>
          <a:stretch/>
        </p:blipFill>
        <p:spPr>
          <a:xfrm rot="-5400000">
            <a:off x="7828521" y="5686522"/>
            <a:ext cx="486561" cy="1704781"/>
          </a:xfrm>
          <a:prstGeom prst="rect">
            <a:avLst/>
          </a:prstGeom>
          <a:noFill/>
          <a:ln>
            <a:noFill/>
          </a:ln>
        </p:spPr>
      </p:pic>
      <p:sp>
        <p:nvSpPr>
          <p:cNvPr id="8" name="Google Shape;13;p33">
            <a:extLst>
              <a:ext uri="{FF2B5EF4-FFF2-40B4-BE49-F238E27FC236}">
                <a16:creationId xmlns:a16="http://schemas.microsoft.com/office/drawing/2014/main" id="{530308C1-241C-4E6E-8ED5-255DE718E8F3}"/>
              </a:ext>
            </a:extLst>
          </p:cNvPr>
          <p:cNvSpPr/>
          <p:nvPr userDrawn="1"/>
        </p:nvSpPr>
        <p:spPr>
          <a:xfrm>
            <a:off x="1295400" y="993913"/>
            <a:ext cx="6645968" cy="99391"/>
          </a:xfrm>
          <a:prstGeom prst="parallelogram">
            <a:avLst>
              <a:gd name="adj" fmla="val 66683"/>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Arial"/>
              <a:ea typeface="Arial"/>
              <a:cs typeface="Arial"/>
              <a:sym typeface="Arial"/>
            </a:endParaRPr>
          </a:p>
        </p:txBody>
      </p:sp>
      <p:sp>
        <p:nvSpPr>
          <p:cNvPr id="9" name="Google Shape;14;p33">
            <a:extLst>
              <a:ext uri="{FF2B5EF4-FFF2-40B4-BE49-F238E27FC236}">
                <a16:creationId xmlns:a16="http://schemas.microsoft.com/office/drawing/2014/main" id="{00659837-D91F-417B-B2D0-CB5884942114}"/>
              </a:ext>
            </a:extLst>
          </p:cNvPr>
          <p:cNvSpPr/>
          <p:nvPr userDrawn="1"/>
        </p:nvSpPr>
        <p:spPr>
          <a:xfrm>
            <a:off x="-327992" y="993913"/>
            <a:ext cx="1643269" cy="99391"/>
          </a:xfrm>
          <a:prstGeom prst="parallelogram">
            <a:avLst>
              <a:gd name="adj" fmla="val 66683"/>
            </a:avLst>
          </a:prstGeom>
          <a:solidFill>
            <a:srgbClr val="004C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45898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600" b="1" kern="1200">
          <a:solidFill>
            <a:schemeClr val="accent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EVANSA@EMIGRANTMORTGAGE.COM" TargetMode="External"/><Relationship Id="rId4" Type="http://schemas.openxmlformats.org/officeDocument/2006/relationships/hyperlink" Target="mailto:FERREROV@EMIGRANTMORTGAGE.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pixabay.com/en/question-board-chalk-school-126237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7.png"/><Relationship Id="rId7" Type="http://schemas.openxmlformats.org/officeDocument/2006/relationships/hyperlink" Target="https://www.freepngimg.com/png/65541-logo-facebook-icon-free-hq-image" TargetMode="External"/><Relationship Id="rId12"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2.jpeg"/><Relationship Id="rId5" Type="http://schemas.openxmlformats.org/officeDocument/2006/relationships/hyperlink" Target="https://creativecommons.org/licenses/by-nc/3.0/" TargetMode="External"/><Relationship Id="rId10" Type="http://schemas.openxmlformats.org/officeDocument/2006/relationships/image" Target="../media/image41.jpeg"/><Relationship Id="rId4" Type="http://schemas.openxmlformats.org/officeDocument/2006/relationships/hyperlink" Target="https://www.pngall.com/instagram-png/download/55720" TargetMode="External"/><Relationship Id="rId9" Type="http://schemas.openxmlformats.org/officeDocument/2006/relationships/image" Target="../media/image40.jpeg"/><Relationship Id="rId1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 name="Rectangle 1">
            <a:extLst>
              <a:ext uri="{FF2B5EF4-FFF2-40B4-BE49-F238E27FC236}">
                <a16:creationId xmlns:a16="http://schemas.microsoft.com/office/drawing/2014/main" id="{6110FFC7-C214-4219-A04B-7D82177C745D}"/>
              </a:ext>
            </a:extLst>
          </p:cNvPr>
          <p:cNvSpPr/>
          <p:nvPr/>
        </p:nvSpPr>
        <p:spPr>
          <a:xfrm>
            <a:off x="483475" y="620109"/>
            <a:ext cx="8324194" cy="5023945"/>
          </a:xfrm>
          <a:prstGeom prst="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2060"/>
              </a:solidFill>
            </a:endParaRPr>
          </a:p>
        </p:txBody>
      </p:sp>
      <p:pic>
        <p:nvPicPr>
          <p:cNvPr id="192" name="Google Shape;192;p1"/>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p:blipFill>
        <p:spPr>
          <a:xfrm>
            <a:off x="1218473" y="-662148"/>
            <a:ext cx="6630854" cy="6628407"/>
          </a:xfrm>
          <a:prstGeom prst="rect">
            <a:avLst/>
          </a:prstGeom>
        </p:spPr>
      </p:pic>
      <p:sp>
        <p:nvSpPr>
          <p:cNvPr id="193" name="Google Shape;193;p1" descr="title"/>
          <p:cNvSpPr txBox="1">
            <a:spLocks noGrp="1"/>
          </p:cNvSpPr>
          <p:nvPr>
            <p:ph type="ctrTitle"/>
          </p:nvPr>
        </p:nvSpPr>
        <p:spPr>
          <a:xfrm>
            <a:off x="0" y="5543709"/>
            <a:ext cx="9144000" cy="1034279"/>
          </a:xfrm>
          <a:prstGeom prst="rect">
            <a:avLst/>
          </a:prstGeom>
          <a:noFill/>
          <a:ln>
            <a:noFill/>
          </a:ln>
        </p:spPr>
        <p:txBody>
          <a:bodyPr spcFirstLastPara="1" wrap="square" lIns="68569" tIns="34275" rIns="68569" bIns="34275" anchor="b" anchorCtr="1">
            <a:noAutofit/>
          </a:bodyPr>
          <a:lstStyle/>
          <a:p>
            <a:pPr algn="ctr">
              <a:buSzPts val="3600"/>
            </a:pPr>
            <a:r>
              <a:rPr lang="en-US" sz="2700" b="1" dirty="0">
                <a:solidFill>
                  <a:srgbClr val="002060"/>
                </a:solidFill>
                <a:latin typeface="Verdana"/>
                <a:ea typeface="Verdana"/>
                <a:cs typeface="Verdana"/>
                <a:sym typeface="Verdana"/>
              </a:rPr>
              <a:t>Taking the Stress Out of </a:t>
            </a:r>
            <a:br>
              <a:rPr lang="en-US" sz="2700" b="1" dirty="0">
                <a:solidFill>
                  <a:srgbClr val="002060"/>
                </a:solidFill>
                <a:latin typeface="Verdana"/>
                <a:ea typeface="Verdana"/>
                <a:cs typeface="Verdana"/>
                <a:sym typeface="Verdana"/>
              </a:rPr>
            </a:br>
            <a:r>
              <a:rPr lang="en-US" sz="2700" dirty="0">
                <a:solidFill>
                  <a:srgbClr val="002060"/>
                </a:solidFill>
                <a:latin typeface="Verdana"/>
                <a:ea typeface="Verdana"/>
                <a:cs typeface="Verdana"/>
                <a:sym typeface="Verdana"/>
              </a:rPr>
              <a:t>Homebuying</a:t>
            </a:r>
            <a:endParaRPr dirty="0">
              <a:solidFill>
                <a:srgbClr val="002060"/>
              </a:solidFill>
            </a:endParaRPr>
          </a:p>
        </p:txBody>
      </p:sp>
      <p:sp>
        <p:nvSpPr>
          <p:cNvPr id="4" name="Oval 3">
            <a:extLst>
              <a:ext uri="{FF2B5EF4-FFF2-40B4-BE49-F238E27FC236}">
                <a16:creationId xmlns:a16="http://schemas.microsoft.com/office/drawing/2014/main" id="{BB703E98-D80D-4B50-96BC-0094D55DBE50}"/>
              </a:ext>
            </a:extLst>
          </p:cNvPr>
          <p:cNvSpPr/>
          <p:nvPr/>
        </p:nvSpPr>
        <p:spPr>
          <a:xfrm>
            <a:off x="5055476" y="2342415"/>
            <a:ext cx="683172" cy="503183"/>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3" name="Graphic 2" descr="Dollar">
            <a:extLst>
              <a:ext uri="{FF2B5EF4-FFF2-40B4-BE49-F238E27FC236}">
                <a16:creationId xmlns:a16="http://schemas.microsoft.com/office/drawing/2014/main" id="{A157E2AF-46E5-4E17-A4B5-A1B35D5E267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4960" y="2342415"/>
            <a:ext cx="503183" cy="503183"/>
          </a:xfrm>
          <a:prstGeom prst="rect">
            <a:avLst/>
          </a:prstGeom>
        </p:spPr>
      </p:pic>
      <p:sp>
        <p:nvSpPr>
          <p:cNvPr id="6" name="TextBox 5"/>
          <p:cNvSpPr txBox="1"/>
          <p:nvPr/>
        </p:nvSpPr>
        <p:spPr>
          <a:xfrm>
            <a:off x="3438273" y="407678"/>
            <a:ext cx="2324355" cy="707886"/>
          </a:xfrm>
          <a:prstGeom prst="rect">
            <a:avLst/>
          </a:prstGeom>
          <a:noFill/>
        </p:spPr>
        <p:txBody>
          <a:bodyPr wrap="none" rtlCol="0">
            <a:spAutoFit/>
          </a:bodyPr>
          <a:lstStyle/>
          <a:p>
            <a:pPr algn="ctr"/>
            <a:r>
              <a:rPr lang="en-US" sz="2000" dirty="0">
                <a:solidFill>
                  <a:schemeClr val="bg1"/>
                </a:solidFill>
                <a:latin typeface="Verdana"/>
                <a:cs typeface="Verdana"/>
              </a:rPr>
              <a:t>Mercy University</a:t>
            </a:r>
          </a:p>
          <a:p>
            <a:pPr algn="ctr"/>
            <a:r>
              <a:rPr lang="en-US" sz="2000" dirty="0">
                <a:solidFill>
                  <a:schemeClr val="bg1"/>
                </a:solidFill>
                <a:latin typeface="Verdana"/>
                <a:cs typeface="Verdana"/>
              </a:rPr>
              <a:t>Office of Alumni</a:t>
            </a:r>
          </a:p>
        </p:txBody>
      </p:sp>
    </p:spTree>
    <p:extLst>
      <p:ext uri="{BB962C8B-B14F-4D97-AF65-F5344CB8AC3E}">
        <p14:creationId xmlns:p14="http://schemas.microsoft.com/office/powerpoint/2010/main" val="371968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A7ED10-AD20-4AFB-A7D6-44AC20B17040}"/>
              </a:ext>
            </a:extLst>
          </p:cNvPr>
          <p:cNvSpPr>
            <a:spLocks noGrp="1"/>
          </p:cNvSpPr>
          <p:nvPr>
            <p:ph type="title"/>
          </p:nvPr>
        </p:nvSpPr>
        <p:spPr>
          <a:xfrm>
            <a:off x="1264356" y="135012"/>
            <a:ext cx="6244275" cy="739865"/>
          </a:xfrm>
        </p:spPr>
        <p:txBody>
          <a:bodyPr vert="horz" lIns="91440" tIns="45720" rIns="91440" bIns="45720" rtlCol="0" anchor="b">
            <a:normAutofit/>
          </a:bodyPr>
          <a:lstStyle/>
          <a:p>
            <a:pPr algn="ctr">
              <a:spcBef>
                <a:spcPct val="0"/>
              </a:spcBef>
            </a:pPr>
            <a:r>
              <a:rPr lang="en-US" sz="4200" dirty="0">
                <a:latin typeface="Verdana" panose="020B0604030504040204" pitchFamily="34" charset="0"/>
                <a:ea typeface="Verdana" panose="020B0604030504040204" pitchFamily="34" charset="0"/>
                <a:cs typeface="+mj-cs"/>
              </a:rPr>
              <a:t>Industry</a:t>
            </a:r>
            <a:r>
              <a:rPr lang="en-US" sz="4200" kern="1200" dirty="0">
                <a:latin typeface="Verdana" panose="020B0604030504040204" pitchFamily="34" charset="0"/>
                <a:ea typeface="Verdana" panose="020B0604030504040204" pitchFamily="34" charset="0"/>
                <a:cs typeface="+mj-cs"/>
              </a:rPr>
              <a:t> Experts</a:t>
            </a:r>
          </a:p>
        </p:txBody>
      </p:sp>
      <p:sp>
        <p:nvSpPr>
          <p:cNvPr id="2" name="Text Placeholder 1">
            <a:extLst>
              <a:ext uri="{FF2B5EF4-FFF2-40B4-BE49-F238E27FC236}">
                <a16:creationId xmlns:a16="http://schemas.microsoft.com/office/drawing/2014/main" id="{A8F10512-387B-4461-BD3D-1A6B361111CE}"/>
              </a:ext>
            </a:extLst>
          </p:cNvPr>
          <p:cNvSpPr>
            <a:spLocks noGrp="1"/>
          </p:cNvSpPr>
          <p:nvPr>
            <p:ph type="body" idx="1"/>
          </p:nvPr>
        </p:nvSpPr>
        <p:spPr>
          <a:xfrm>
            <a:off x="617580" y="4235116"/>
            <a:ext cx="4266745" cy="1701169"/>
          </a:xfrm>
        </p:spPr>
        <p:txBody>
          <a:bodyPr vert="horz" lIns="91440" tIns="45720" rIns="91440" bIns="45720" rtlCol="0" anchor="t">
            <a:normAutofit/>
          </a:bodyPr>
          <a:lstStyle/>
          <a:p>
            <a:pPr marL="0" indent="0">
              <a:lnSpc>
                <a:spcPct val="90000"/>
              </a:lnSpc>
              <a:spcBef>
                <a:spcPts val="1000"/>
              </a:spcBef>
              <a:buNone/>
            </a:pPr>
            <a:r>
              <a:rPr lang="en-US" sz="2000" kern="1200" dirty="0">
                <a:solidFill>
                  <a:srgbClr val="FFFFFF"/>
                </a:solidFill>
                <a:latin typeface="Verdana" panose="020B0604030504040204" pitchFamily="34" charset="0"/>
                <a:ea typeface="Verdana" panose="020B0604030504040204" pitchFamily="34" charset="0"/>
                <a:cs typeface="+mn-cs"/>
              </a:rPr>
              <a:t>Veronica Ferrero, AVP Community Lending Coordinator </a:t>
            </a:r>
            <a:r>
              <a:rPr lang="en-US" sz="2000" b="1" i="0" kern="1200" dirty="0">
                <a:solidFill>
                  <a:srgbClr val="FFFFFF"/>
                </a:solidFill>
                <a:effectLst/>
                <a:latin typeface="Verdana" panose="020B0604030504040204" pitchFamily="34" charset="0"/>
                <a:ea typeface="Verdana" panose="020B0604030504040204" pitchFamily="34" charset="0"/>
                <a:cs typeface="+mn-cs"/>
              </a:rPr>
              <a:t>Emigrant Mortgage, a Division of Emigrant Bank</a:t>
            </a:r>
            <a:endParaRPr lang="en-US" sz="2000" kern="1200" dirty="0">
              <a:solidFill>
                <a:srgbClr val="FFFFFF"/>
              </a:solidFill>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FD104EAE-330D-4596-A5B0-240FAAED508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31981" y="2327318"/>
            <a:ext cx="2345427" cy="2830197"/>
          </a:xfrm>
          <a:prstGeom prst="rect">
            <a:avLst/>
          </a:prstGeom>
        </p:spPr>
      </p:pic>
      <p:sp>
        <p:nvSpPr>
          <p:cNvPr id="4" name="TextBox 3">
            <a:extLst>
              <a:ext uri="{FF2B5EF4-FFF2-40B4-BE49-F238E27FC236}">
                <a16:creationId xmlns:a16="http://schemas.microsoft.com/office/drawing/2014/main" id="{5D7EB062-5CD3-064F-8BB1-668143518175}"/>
              </a:ext>
            </a:extLst>
          </p:cNvPr>
          <p:cNvSpPr txBox="1"/>
          <p:nvPr/>
        </p:nvSpPr>
        <p:spPr>
          <a:xfrm>
            <a:off x="714328" y="5279238"/>
            <a:ext cx="4073248" cy="1107996"/>
          </a:xfrm>
          <a:prstGeom prst="rect">
            <a:avLst/>
          </a:prstGeom>
          <a:noFill/>
        </p:spPr>
        <p:txBody>
          <a:bodyPr wrap="square" rtlCol="0">
            <a:spAutoFit/>
          </a:bodyPr>
          <a:lstStyle/>
          <a:p>
            <a:pPr algn="ctr"/>
            <a:r>
              <a:rPr lang="en-US" sz="1600" dirty="0">
                <a:solidFill>
                  <a:schemeClr val="accent5"/>
                </a:solidFill>
                <a:latin typeface="Verdana" panose="020B0604030504040204" pitchFamily="34" charset="0"/>
                <a:ea typeface="Verdana" panose="020B0604030504040204" pitchFamily="34" charset="0"/>
              </a:rPr>
              <a:t>Veronica Ferrero</a:t>
            </a:r>
          </a:p>
          <a:p>
            <a:pPr algn="ctr"/>
            <a:r>
              <a:rPr lang="en-US" sz="1600" dirty="0">
                <a:solidFill>
                  <a:schemeClr val="accent5"/>
                </a:solidFill>
                <a:latin typeface="Verdana" panose="020B0604030504040204" pitchFamily="34" charset="0"/>
                <a:ea typeface="Verdana" panose="020B0604030504040204" pitchFamily="34" charset="0"/>
              </a:rPr>
              <a:t>VP Community Lending Officer</a:t>
            </a:r>
          </a:p>
          <a:p>
            <a:pPr algn="ctr"/>
            <a:r>
              <a:rPr lang="en-US" sz="1600" dirty="0">
                <a:solidFill>
                  <a:schemeClr val="accent5"/>
                </a:solidFill>
                <a:latin typeface="Verdana" panose="020B0604030504040204" pitchFamily="34" charset="0"/>
                <a:ea typeface="Verdana" panose="020B0604030504040204" pitchFamily="34" charset="0"/>
              </a:rPr>
              <a:t>Senior Mortgage Consultant</a:t>
            </a:r>
          </a:p>
          <a:p>
            <a:endParaRPr lang="en-US" dirty="0"/>
          </a:p>
        </p:txBody>
      </p:sp>
      <p:pic>
        <p:nvPicPr>
          <p:cNvPr id="6" name="Picture 5"/>
          <p:cNvPicPr>
            <a:picLocks noChangeAspect="1"/>
          </p:cNvPicPr>
          <p:nvPr/>
        </p:nvPicPr>
        <p:blipFill>
          <a:blip r:embed="rId3"/>
          <a:stretch>
            <a:fillRect/>
          </a:stretch>
        </p:blipFill>
        <p:spPr>
          <a:xfrm>
            <a:off x="5064369" y="2275269"/>
            <a:ext cx="2980167" cy="2882246"/>
          </a:xfrm>
          <a:prstGeom prst="rect">
            <a:avLst/>
          </a:prstGeom>
        </p:spPr>
      </p:pic>
      <p:sp>
        <p:nvSpPr>
          <p:cNvPr id="8" name="TextBox 7">
            <a:extLst>
              <a:ext uri="{FF2B5EF4-FFF2-40B4-BE49-F238E27FC236}">
                <a16:creationId xmlns:a16="http://schemas.microsoft.com/office/drawing/2014/main" id="{5D7EB062-5CD3-064F-8BB1-668143518175}"/>
              </a:ext>
            </a:extLst>
          </p:cNvPr>
          <p:cNvSpPr txBox="1"/>
          <p:nvPr/>
        </p:nvSpPr>
        <p:spPr>
          <a:xfrm>
            <a:off x="4541399" y="5293249"/>
            <a:ext cx="4073248" cy="1077218"/>
          </a:xfrm>
          <a:prstGeom prst="rect">
            <a:avLst/>
          </a:prstGeom>
          <a:noFill/>
        </p:spPr>
        <p:txBody>
          <a:bodyPr wrap="square" rtlCol="0">
            <a:spAutoFit/>
          </a:bodyPr>
          <a:lstStyle/>
          <a:p>
            <a:pPr algn="ctr"/>
            <a:r>
              <a:rPr lang="en-US" sz="1600" dirty="0">
                <a:solidFill>
                  <a:schemeClr val="accent5"/>
                </a:solidFill>
                <a:latin typeface="Verdana" panose="020B0604030504040204" pitchFamily="34" charset="0"/>
                <a:ea typeface="Verdana" panose="020B0604030504040204" pitchFamily="34" charset="0"/>
              </a:rPr>
              <a:t>Alex Evans</a:t>
            </a:r>
          </a:p>
          <a:p>
            <a:pPr algn="ctr"/>
            <a:r>
              <a:rPr lang="en-US" sz="1600" dirty="0">
                <a:solidFill>
                  <a:schemeClr val="accent5"/>
                </a:solidFill>
                <a:latin typeface="Verdana" panose="020B0604030504040204" pitchFamily="34" charset="0"/>
                <a:ea typeface="Verdana" panose="020B0604030504040204" pitchFamily="34" charset="0"/>
              </a:rPr>
              <a:t>Community Lending Coordinator</a:t>
            </a:r>
          </a:p>
          <a:p>
            <a:pPr algn="ctr"/>
            <a:r>
              <a:rPr lang="en-US" sz="1600" dirty="0">
                <a:solidFill>
                  <a:schemeClr val="accent5"/>
                </a:solidFill>
                <a:latin typeface="Verdana" panose="020B0604030504040204" pitchFamily="34" charset="0"/>
                <a:ea typeface="Verdana" panose="020B0604030504040204" pitchFamily="34" charset="0"/>
              </a:rPr>
              <a:t>Mortgage Consultant</a:t>
            </a:r>
          </a:p>
          <a:p>
            <a:pPr algn="ctr"/>
            <a:r>
              <a:rPr lang="en-US" sz="1600" dirty="0">
                <a:solidFill>
                  <a:schemeClr val="accent5"/>
                </a:solidFill>
                <a:latin typeface="Verdana" panose="020B0604030504040204" pitchFamily="34" charset="0"/>
                <a:ea typeface="Verdana" panose="020B0604030504040204" pitchFamily="34" charset="0"/>
              </a:rPr>
              <a:t> </a:t>
            </a:r>
            <a:endParaRPr lang="en-US" dirty="0"/>
          </a:p>
        </p:txBody>
      </p:sp>
      <p:sp>
        <p:nvSpPr>
          <p:cNvPr id="9" name="TextBox 8">
            <a:extLst>
              <a:ext uri="{FF2B5EF4-FFF2-40B4-BE49-F238E27FC236}">
                <a16:creationId xmlns:a16="http://schemas.microsoft.com/office/drawing/2014/main" id="{5D7EB062-5CD3-064F-8BB1-668143518175}"/>
              </a:ext>
            </a:extLst>
          </p:cNvPr>
          <p:cNvSpPr txBox="1"/>
          <p:nvPr/>
        </p:nvSpPr>
        <p:spPr>
          <a:xfrm>
            <a:off x="1090888" y="1731544"/>
            <a:ext cx="6901023" cy="338554"/>
          </a:xfrm>
          <a:prstGeom prst="rect">
            <a:avLst/>
          </a:prstGeom>
          <a:noFill/>
        </p:spPr>
        <p:txBody>
          <a:bodyPr wrap="square" rtlCol="0">
            <a:spAutoFit/>
          </a:bodyPr>
          <a:lstStyle/>
          <a:p>
            <a:pPr algn="ctr"/>
            <a:r>
              <a:rPr lang="en-US" sz="1600" b="1" dirty="0">
                <a:solidFill>
                  <a:schemeClr val="accent5"/>
                </a:solidFill>
                <a:latin typeface="Verdana" panose="020B0604030504040204" pitchFamily="34" charset="0"/>
                <a:ea typeface="Verdana" panose="020B0604030504040204" pitchFamily="34" charset="0"/>
              </a:rPr>
              <a:t>Emigrant Mortgage, a Division of Emigrant Bank</a:t>
            </a:r>
            <a:endParaRPr lang="en-US" b="1" dirty="0"/>
          </a:p>
        </p:txBody>
      </p:sp>
    </p:spTree>
    <p:extLst>
      <p:ext uri="{BB962C8B-B14F-4D97-AF65-F5344CB8AC3E}">
        <p14:creationId xmlns:p14="http://schemas.microsoft.com/office/powerpoint/2010/main" val="372915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216942" y="5923200"/>
            <a:ext cx="8022777" cy="93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oAutofit/>
          </a:bodyPr>
          <a:lstStyle/>
          <a:p>
            <a:pPr marL="0" marR="0" algn="just" eaLnBrk="0" fontAlgn="base" hangingPunct="0">
              <a:lnSpc>
                <a:spcPts val="1200"/>
              </a:lnSpc>
              <a:spcBef>
                <a:spcPts val="200"/>
              </a:spcBef>
              <a:spcAft>
                <a:spcPts val="0"/>
              </a:spcAft>
            </a:pPr>
            <a:r>
              <a:rPr lang="en-US" sz="10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Information contained within is intended to be used for general information purposes</a:t>
            </a:r>
            <a:r>
              <a:rPr lang="en-US" sz="1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Emigrant Mortgage, a Division of Emigrant Bank – NMLS#607759 (Emigrant) /// </a:t>
            </a:r>
            <a:r>
              <a:rPr lang="en-US" sz="1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03/24</a:t>
            </a:r>
            <a:r>
              <a:rPr lang="en-US" sz="10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t>
            </a:r>
          </a:p>
          <a:p>
            <a:pPr marL="0" marR="0" algn="just" eaLnBrk="0" fontAlgn="base" hangingPunct="0">
              <a:lnSpc>
                <a:spcPts val="1200"/>
              </a:lnSpc>
              <a:spcBef>
                <a:spcPts val="200"/>
              </a:spcBef>
              <a:spcAft>
                <a:spcPts val="0"/>
              </a:spcAft>
            </a:pPr>
            <a:endParaRPr lang="en-US" sz="1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endParaRPr>
          </a:p>
          <a:p>
            <a:pPr marL="0" marR="0" algn="just" eaLnBrk="0" fontAlgn="base" hangingPunct="0">
              <a:lnSpc>
                <a:spcPts val="1200"/>
              </a:lnSpc>
              <a:spcBef>
                <a:spcPts val="200"/>
              </a:spcBef>
              <a:spcAft>
                <a:spcPts val="0"/>
              </a:spcAft>
            </a:pPr>
            <a:r>
              <a:rPr lang="en-US" sz="1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Source: FDIC Money Smart, Module 6: Credit Reports and Scores, PPT slides and Participant’s guide and Zillow.com. </a:t>
            </a:r>
            <a:endParaRPr lang="en-US" sz="1200" dirty="0">
              <a:effectLst/>
              <a:latin typeface="Times New Roman" panose="02020603050405020304" pitchFamily="18" charset="0"/>
              <a:ea typeface="Times New Roman" panose="02020603050405020304" pitchFamily="18" charset="0"/>
            </a:endParaRPr>
          </a:p>
        </p:txBody>
      </p:sp>
      <p:sp>
        <p:nvSpPr>
          <p:cNvPr id="9" name="Title 1"/>
          <p:cNvSpPr txBox="1">
            <a:spLocks/>
          </p:cNvSpPr>
          <p:nvPr/>
        </p:nvSpPr>
        <p:spPr>
          <a:xfrm>
            <a:off x="478723" y="0"/>
            <a:ext cx="7499213" cy="881682"/>
          </a:xfrm>
          <a:prstGeom prst="rect">
            <a:avLst/>
          </a:prstGeom>
        </p:spPr>
        <p:txBody>
          <a:bodyPr vert="horz" lIns="91440" tIns="45720" rIns="91440" bIns="45720" rtlCol="0" anchor="b" anchorCtr="0">
            <a:normAutofit/>
          </a:bodyPr>
          <a:lstStyle>
            <a:lvl1pPr algn="l" defTabSz="914400" rtl="0" eaLnBrk="1" latinLnBrk="0" hangingPunct="1">
              <a:lnSpc>
                <a:spcPct val="100000"/>
              </a:lnSpc>
              <a:spcBef>
                <a:spcPct val="0"/>
              </a:spcBef>
              <a:buNone/>
              <a:defRPr sz="5400" kern="1200" cap="none" spc="-80" baseline="0">
                <a:solidFill>
                  <a:schemeClr val="tx1"/>
                </a:solidFill>
                <a:latin typeface="Franklin Gothic Medium"/>
                <a:ea typeface="+mj-ea"/>
                <a:cs typeface="Franklin Gothic Medium"/>
              </a:defRPr>
            </a:lvl1pPr>
          </a:lstStyle>
          <a:p>
            <a:pPr algn="ctr"/>
            <a:r>
              <a:rPr lang="en-US" sz="4800" dirty="0"/>
              <a:t>Home Buyer Seminar</a:t>
            </a:r>
          </a:p>
        </p:txBody>
      </p:sp>
      <p:sp>
        <p:nvSpPr>
          <p:cNvPr id="11" name="TextBox 10"/>
          <p:cNvSpPr txBox="1"/>
          <p:nvPr/>
        </p:nvSpPr>
        <p:spPr>
          <a:xfrm>
            <a:off x="1702388" y="1485557"/>
            <a:ext cx="4694828" cy="1369606"/>
          </a:xfrm>
          <a:prstGeom prst="rect">
            <a:avLst/>
          </a:prstGeom>
          <a:noFill/>
        </p:spPr>
        <p:txBody>
          <a:bodyPr wrap="square" rtlCol="0">
            <a:spAutoFit/>
          </a:bodyPr>
          <a:lstStyle/>
          <a:p>
            <a:pPr algn="ctr"/>
            <a:r>
              <a:rPr lang="en-US" sz="2800" dirty="0">
                <a:solidFill>
                  <a:srgbClr val="16CBF7"/>
                </a:solidFill>
              </a:rPr>
              <a:t>Mercy University </a:t>
            </a:r>
          </a:p>
          <a:p>
            <a:pPr algn="ctr"/>
            <a:r>
              <a:rPr lang="en-US" sz="2800" dirty="0">
                <a:solidFill>
                  <a:srgbClr val="16CBF7"/>
                </a:solidFill>
              </a:rPr>
              <a:t>Office of Alumni</a:t>
            </a:r>
          </a:p>
          <a:p>
            <a:pPr algn="ctr"/>
            <a:endParaRPr lang="en-US" sz="900" i="1" dirty="0">
              <a:solidFill>
                <a:srgbClr val="16CBF7"/>
              </a:solidFill>
            </a:endParaRPr>
          </a:p>
          <a:p>
            <a:pPr algn="ctr"/>
            <a:r>
              <a:rPr lang="en-US" i="1" dirty="0">
                <a:solidFill>
                  <a:srgbClr val="16CBF7"/>
                </a:solidFill>
              </a:rPr>
              <a:t>March 5</a:t>
            </a:r>
            <a:r>
              <a:rPr lang="en-US" i="1" baseline="30000" dirty="0">
                <a:solidFill>
                  <a:srgbClr val="16CBF7"/>
                </a:solidFill>
              </a:rPr>
              <a:t>th</a:t>
            </a:r>
            <a:r>
              <a:rPr lang="en-US" i="1" dirty="0">
                <a:solidFill>
                  <a:srgbClr val="16CBF7"/>
                </a:solidFill>
              </a:rPr>
              <a:t> , 2024 Webinar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7487" y="4594214"/>
            <a:ext cx="869045" cy="1103687"/>
          </a:xfrm>
          <a:prstGeom prst="rect">
            <a:avLst/>
          </a:prstGeom>
        </p:spPr>
      </p:pic>
      <p:sp>
        <p:nvSpPr>
          <p:cNvPr id="8" name="TextBox 7"/>
          <p:cNvSpPr txBox="1"/>
          <p:nvPr/>
        </p:nvSpPr>
        <p:spPr>
          <a:xfrm>
            <a:off x="1902047" y="3391724"/>
            <a:ext cx="6934485" cy="1954381"/>
          </a:xfrm>
          <a:prstGeom prst="rect">
            <a:avLst/>
          </a:prstGeom>
          <a:noFill/>
        </p:spPr>
        <p:txBody>
          <a:bodyPr wrap="square" rtlCol="0">
            <a:spAutoFit/>
          </a:bodyPr>
          <a:lstStyle/>
          <a:p>
            <a:r>
              <a:rPr lang="en-US" sz="1100" dirty="0">
                <a:latin typeface="Bahnschrift SemiBold" panose="020B0502040204020203" pitchFamily="34" charset="0"/>
              </a:rPr>
              <a:t>PRESENTERS:</a:t>
            </a:r>
          </a:p>
          <a:p>
            <a:endParaRPr lang="en-US" sz="1100" dirty="0">
              <a:latin typeface="Bahnschrift SemiBold" panose="020B0502040204020203" pitchFamily="34" charset="0"/>
            </a:endParaRPr>
          </a:p>
          <a:p>
            <a:r>
              <a:rPr lang="en-US" sz="1100" b="1" dirty="0">
                <a:latin typeface="Bahnschrift SemiBold" panose="020B0502040204020203" pitchFamily="34" charset="0"/>
              </a:rPr>
              <a:t>VERONICA FERRERO, VICE PRESIDENT</a:t>
            </a:r>
            <a:r>
              <a:rPr lang="en-US" sz="1100" dirty="0">
                <a:latin typeface="Bahnschrift SemiBold" panose="020B0502040204020203" pitchFamily="34" charset="0"/>
              </a:rPr>
              <a:t> / COMMUNITY LENDING OFFICER</a:t>
            </a:r>
          </a:p>
          <a:p>
            <a:r>
              <a:rPr lang="en-US" sz="1100" dirty="0">
                <a:latin typeface="Bahnschrift SemiBold" panose="020B0502040204020203" pitchFamily="34" charset="0"/>
              </a:rPr>
              <a:t>EMIGRANT MORTGAGE, A DIVISION OF EMIGRANT BANK</a:t>
            </a:r>
          </a:p>
          <a:p>
            <a:r>
              <a:rPr lang="en-US" sz="1100" dirty="0">
                <a:latin typeface="Bahnschrift SemiBold" panose="020B0502040204020203" pitchFamily="34" charset="0"/>
              </a:rPr>
              <a:t>OFFICE: 516.822.6992    /   EMAIL: </a:t>
            </a:r>
            <a:r>
              <a:rPr lang="en-US" sz="1100" dirty="0">
                <a:latin typeface="Bahnschrift SemiBold" panose="020B0502040204020203" pitchFamily="34" charset="0"/>
                <a:hlinkClick r:id="rId4"/>
              </a:rPr>
              <a:t>FERREROV@EMIGRANTMORTGAGE.COM</a:t>
            </a:r>
            <a:endParaRPr lang="en-US" sz="1100" dirty="0">
              <a:latin typeface="Bahnschrift SemiBold" panose="020B0502040204020203" pitchFamily="34" charset="0"/>
            </a:endParaRPr>
          </a:p>
          <a:p>
            <a:endParaRPr lang="en-US" sz="1100" dirty="0">
              <a:latin typeface="Bahnschrift SemiBold" panose="020B0502040204020203" pitchFamily="34" charset="0"/>
            </a:endParaRPr>
          </a:p>
          <a:p>
            <a:r>
              <a:rPr lang="en-US" sz="1100" b="1" dirty="0">
                <a:latin typeface="Bahnschrift SemiBold" panose="020B0502040204020203" pitchFamily="34" charset="0"/>
              </a:rPr>
              <a:t>ALEX EVANS, MORTGAGE CONSULTANT / </a:t>
            </a:r>
            <a:r>
              <a:rPr lang="en-US" sz="1100" dirty="0">
                <a:latin typeface="Bahnschrift SemiBold" panose="020B0502040204020203" pitchFamily="34" charset="0"/>
              </a:rPr>
              <a:t>COMMUNITY LENDING COORDINATOR</a:t>
            </a:r>
          </a:p>
          <a:p>
            <a:r>
              <a:rPr lang="en-US" sz="1100" dirty="0">
                <a:latin typeface="Bahnschrift SemiBold" panose="020B0502040204020203" pitchFamily="34" charset="0"/>
              </a:rPr>
              <a:t>EMIGRANT MORTGAGE, A DIVISION OF EMIGRANT BANK</a:t>
            </a:r>
          </a:p>
          <a:p>
            <a:r>
              <a:rPr lang="en-US" sz="1100" dirty="0">
                <a:latin typeface="Bahnschrift SemiBold" panose="020B0502040204020203" pitchFamily="34" charset="0"/>
              </a:rPr>
              <a:t>OFFICE: 516.822.7564    /   EMAIL: </a:t>
            </a:r>
            <a:r>
              <a:rPr lang="en-US" sz="1100" dirty="0">
                <a:latin typeface="Bahnschrift SemiBold" panose="020B0502040204020203" pitchFamily="34" charset="0"/>
                <a:hlinkClick r:id="rId5"/>
              </a:rPr>
              <a:t>EVANSA@EMIGRANT.COM</a:t>
            </a:r>
            <a:endParaRPr lang="en-US" sz="1100" dirty="0">
              <a:latin typeface="Bahnschrift SemiBold" panose="020B0502040204020203" pitchFamily="34" charset="0"/>
            </a:endParaRPr>
          </a:p>
          <a:p>
            <a:endParaRPr lang="en-US" sz="1100" dirty="0">
              <a:latin typeface="Bahnschrift SemiBold" panose="020B0502040204020203" pitchFamily="34" charset="0"/>
            </a:endParaRPr>
          </a:p>
          <a:p>
            <a:endParaRPr lang="en-US" sz="1100" dirty="0">
              <a:latin typeface="Bahnschrift SemiBold" panose="020B0502040204020203" pitchFamily="34" charset="0"/>
            </a:endParaRPr>
          </a:p>
        </p:txBody>
      </p:sp>
    </p:spTree>
    <p:extLst>
      <p:ext uri="{BB962C8B-B14F-4D97-AF65-F5344CB8AC3E}">
        <p14:creationId xmlns:p14="http://schemas.microsoft.com/office/powerpoint/2010/main" val="400677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86" y="191069"/>
            <a:ext cx="8142933" cy="551424"/>
          </a:xfrm>
        </p:spPr>
        <p:txBody>
          <a:bodyPr>
            <a:normAutofit fontScale="90000"/>
          </a:bodyPr>
          <a:lstStyle/>
          <a:p>
            <a:r>
              <a:rPr lang="en-US" sz="3200" dirty="0"/>
              <a:t>Who’s Who in the Mortgage Process</a:t>
            </a:r>
            <a:endParaRPr lang="en-US" sz="3200" dirty="0">
              <a:solidFill>
                <a:srgbClr val="FF3300"/>
              </a:solidFill>
            </a:endParaRPr>
          </a:p>
        </p:txBody>
      </p:sp>
      <p:sp>
        <p:nvSpPr>
          <p:cNvPr id="3" name="Content Placeholder 2"/>
          <p:cNvSpPr>
            <a:spLocks noGrp="1"/>
          </p:cNvSpPr>
          <p:nvPr>
            <p:ph idx="1"/>
          </p:nvPr>
        </p:nvSpPr>
        <p:spPr>
          <a:xfrm>
            <a:off x="136477" y="1065338"/>
            <a:ext cx="4121623" cy="2059999"/>
          </a:xfrm>
          <a:solidFill>
            <a:schemeClr val="bg1"/>
          </a:solidFill>
        </p:spPr>
        <p:txBody>
          <a:bodyPr>
            <a:normAutofit fontScale="92500" lnSpcReduction="10000"/>
          </a:bodyPr>
          <a:lstStyle/>
          <a:p>
            <a:pPr marL="0" indent="0">
              <a:lnSpc>
                <a:spcPct val="120000"/>
              </a:lnSpc>
              <a:spcAft>
                <a:spcPts val="600"/>
              </a:spcAft>
              <a:buNone/>
            </a:pPr>
            <a:r>
              <a:rPr lang="en-US" sz="1400" b="1" u="sng" dirty="0">
                <a:solidFill>
                  <a:srgbClr val="FF6600"/>
                </a:solidFill>
              </a:rPr>
              <a:t>Real Estate Agent  -</a:t>
            </a:r>
            <a:r>
              <a:rPr lang="en-US" sz="1400" b="1" dirty="0">
                <a:solidFill>
                  <a:srgbClr val="FF6600"/>
                </a:solidFill>
              </a:rPr>
              <a:t>  </a:t>
            </a:r>
            <a:r>
              <a:rPr lang="en-US" sz="1300" dirty="0">
                <a:solidFill>
                  <a:schemeClr val="accent6">
                    <a:lumMod val="75000"/>
                  </a:schemeClr>
                </a:solidFill>
              </a:rPr>
              <a:t>A real estate agent is a person who acts as an intermediary between sellers and buyers of real estate/ real property and attempts to find sellers who wish to sell and buyers who wish to buy. They can often provide helpful and specific community information such as shopping, transportation, and schools. </a:t>
            </a:r>
          </a:p>
        </p:txBody>
      </p:sp>
      <p:sp>
        <p:nvSpPr>
          <p:cNvPr id="7" name="TextBox 6"/>
          <p:cNvSpPr txBox="1"/>
          <p:nvPr/>
        </p:nvSpPr>
        <p:spPr>
          <a:xfrm>
            <a:off x="577986" y="5872741"/>
            <a:ext cx="6988560" cy="276999"/>
          </a:xfrm>
          <a:prstGeom prst="rect">
            <a:avLst/>
          </a:prstGeom>
          <a:noFill/>
        </p:spPr>
        <p:txBody>
          <a:bodyPr wrap="square" rtlCol="0">
            <a:spAutoFit/>
          </a:bodyPr>
          <a:lstStyle/>
          <a:p>
            <a:r>
              <a:rPr lang="en-US" sz="1200" dirty="0"/>
              <a:t>Source: ENACT Mortgage Insurance Corporation  </a:t>
            </a:r>
          </a:p>
        </p:txBody>
      </p:sp>
      <p:sp>
        <p:nvSpPr>
          <p:cNvPr id="9" name="Content Placeholder 2"/>
          <p:cNvSpPr txBox="1">
            <a:spLocks/>
          </p:cNvSpPr>
          <p:nvPr/>
        </p:nvSpPr>
        <p:spPr>
          <a:xfrm>
            <a:off x="4510131" y="1065338"/>
            <a:ext cx="4272203" cy="186803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400" b="1" u="sng" dirty="0">
                <a:solidFill>
                  <a:srgbClr val="FF6600"/>
                </a:solidFill>
              </a:rPr>
              <a:t>Real Estate Broker  -</a:t>
            </a:r>
            <a:r>
              <a:rPr lang="en-US" sz="1400" b="1" dirty="0">
                <a:solidFill>
                  <a:srgbClr val="FF6600"/>
                </a:solidFill>
              </a:rPr>
              <a:t>  </a:t>
            </a:r>
            <a:r>
              <a:rPr lang="en-US" sz="1300" dirty="0">
                <a:solidFill>
                  <a:schemeClr val="accent6">
                    <a:lumMod val="75000"/>
                  </a:schemeClr>
                </a:solidFill>
              </a:rPr>
              <a:t>A broker is a licensed real estate professional who represents the sellers or buyers of a property, and can typically help determine the market values of properties. While a broker may work independently and has the ability to manage their own firm, an agent usually works under a licensed broker to represent clients. </a:t>
            </a:r>
          </a:p>
        </p:txBody>
      </p:sp>
      <p:sp>
        <p:nvSpPr>
          <p:cNvPr id="10" name="Content Placeholder 2"/>
          <p:cNvSpPr txBox="1">
            <a:spLocks/>
          </p:cNvSpPr>
          <p:nvPr/>
        </p:nvSpPr>
        <p:spPr>
          <a:xfrm>
            <a:off x="136477" y="2933367"/>
            <a:ext cx="4272203" cy="874358"/>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400" b="1" u="sng" dirty="0">
                <a:solidFill>
                  <a:srgbClr val="FF6600"/>
                </a:solidFill>
              </a:rPr>
              <a:t>Mortgage Lender – </a:t>
            </a:r>
            <a:r>
              <a:rPr lang="en-US" sz="1300" dirty="0">
                <a:solidFill>
                  <a:schemeClr val="accent6">
                    <a:lumMod val="75000"/>
                  </a:schemeClr>
                </a:solidFill>
              </a:rPr>
              <a:t>A  financial institution that issues loans. Unlike brokers, lenders control the whole process, from underwriting to funding.  </a:t>
            </a:r>
          </a:p>
        </p:txBody>
      </p:sp>
      <p:sp>
        <p:nvSpPr>
          <p:cNvPr id="11" name="Content Placeholder 2"/>
          <p:cNvSpPr txBox="1">
            <a:spLocks/>
          </p:cNvSpPr>
          <p:nvPr/>
        </p:nvSpPr>
        <p:spPr>
          <a:xfrm>
            <a:off x="4510130" y="2873710"/>
            <a:ext cx="4272203" cy="186803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400" b="1" u="sng" dirty="0">
                <a:solidFill>
                  <a:srgbClr val="FF6600"/>
                </a:solidFill>
              </a:rPr>
              <a:t>Loan Officer  -</a:t>
            </a:r>
            <a:r>
              <a:rPr lang="en-US" sz="1400" b="1" dirty="0">
                <a:solidFill>
                  <a:srgbClr val="FF6600"/>
                </a:solidFill>
              </a:rPr>
              <a:t>  </a:t>
            </a:r>
            <a:r>
              <a:rPr lang="en-US" sz="1300" dirty="0">
                <a:solidFill>
                  <a:schemeClr val="accent6">
                    <a:lumMod val="75000"/>
                  </a:schemeClr>
                </a:solidFill>
              </a:rPr>
              <a:t>A Loan Officer represents one lending institution and their loan programs. They help you choose the best mortgage loan based upon your situation and will help you complete the loan application. </a:t>
            </a:r>
          </a:p>
        </p:txBody>
      </p:sp>
      <p:sp>
        <p:nvSpPr>
          <p:cNvPr id="12" name="Content Placeholder 2"/>
          <p:cNvSpPr txBox="1">
            <a:spLocks/>
          </p:cNvSpPr>
          <p:nvPr/>
        </p:nvSpPr>
        <p:spPr>
          <a:xfrm>
            <a:off x="136476" y="3988369"/>
            <a:ext cx="4272203" cy="1298339"/>
          </a:xfrm>
          <a:prstGeom prst="rect">
            <a:avLst/>
          </a:prstGeom>
          <a:solidFill>
            <a:schemeClr val="bg1"/>
          </a:soli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500" b="1" u="sng" dirty="0">
                <a:solidFill>
                  <a:srgbClr val="FF6600"/>
                </a:solidFill>
              </a:rPr>
              <a:t>Loan Processor – </a:t>
            </a:r>
            <a:r>
              <a:rPr lang="en-US" sz="1400" dirty="0">
                <a:solidFill>
                  <a:schemeClr val="accent6">
                    <a:lumMod val="75000"/>
                  </a:schemeClr>
                </a:solidFill>
              </a:rPr>
              <a:t>A Loan Processor is one who gathers, administers, and processes your loan application before it gets the approval of a loan underwriter. This individual is essential to getting your mortgage loan request to the final close</a:t>
            </a:r>
            <a:r>
              <a:rPr lang="en-US" sz="1500" dirty="0">
                <a:solidFill>
                  <a:schemeClr val="accent6">
                    <a:lumMod val="75000"/>
                  </a:schemeClr>
                </a:solidFill>
              </a:rPr>
              <a:t>.  </a:t>
            </a:r>
          </a:p>
        </p:txBody>
      </p:sp>
      <p:sp>
        <p:nvSpPr>
          <p:cNvPr id="13" name="Content Placeholder 2"/>
          <p:cNvSpPr txBox="1">
            <a:spLocks/>
          </p:cNvSpPr>
          <p:nvPr/>
        </p:nvSpPr>
        <p:spPr>
          <a:xfrm>
            <a:off x="4560856" y="4365033"/>
            <a:ext cx="4221478" cy="186803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400" b="1" u="sng" dirty="0">
                <a:solidFill>
                  <a:srgbClr val="FF6600"/>
                </a:solidFill>
              </a:rPr>
              <a:t>Property Inspector  -</a:t>
            </a:r>
            <a:r>
              <a:rPr lang="en-US" sz="1400" b="1" dirty="0">
                <a:solidFill>
                  <a:srgbClr val="FF6600"/>
                </a:solidFill>
              </a:rPr>
              <a:t>  </a:t>
            </a:r>
            <a:r>
              <a:rPr lang="en-US" sz="1300" dirty="0">
                <a:solidFill>
                  <a:schemeClr val="accent6">
                    <a:lumMod val="75000"/>
                  </a:schemeClr>
                </a:solidFill>
              </a:rPr>
              <a:t>An individual certified to conduct an examination of the home. An inspector will look for issues that may affect the value of the property and can assess the condition of a property's roof, foundation, heating and cooling systems, plumbing, electrical work, water and sewage, and some safety issues.   </a:t>
            </a:r>
          </a:p>
        </p:txBody>
      </p:sp>
    </p:spTree>
    <p:extLst>
      <p:ext uri="{BB962C8B-B14F-4D97-AF65-F5344CB8AC3E}">
        <p14:creationId xmlns:p14="http://schemas.microsoft.com/office/powerpoint/2010/main" val="68988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86" y="191069"/>
            <a:ext cx="8142933" cy="551424"/>
          </a:xfrm>
          <a:solidFill>
            <a:schemeClr val="bg1"/>
          </a:solidFill>
        </p:spPr>
        <p:txBody>
          <a:bodyPr>
            <a:normAutofit fontScale="90000"/>
          </a:bodyPr>
          <a:lstStyle/>
          <a:p>
            <a:r>
              <a:rPr lang="en-US" sz="3200" dirty="0"/>
              <a:t>Who’s Who in the Mortgage Process (Continued)</a:t>
            </a:r>
            <a:endParaRPr lang="en-US" sz="3200" dirty="0">
              <a:solidFill>
                <a:srgbClr val="FF3300"/>
              </a:solidFill>
            </a:endParaRPr>
          </a:p>
        </p:txBody>
      </p:sp>
      <p:sp>
        <p:nvSpPr>
          <p:cNvPr id="3" name="Content Placeholder 2"/>
          <p:cNvSpPr>
            <a:spLocks noGrp="1"/>
          </p:cNvSpPr>
          <p:nvPr>
            <p:ph idx="1"/>
          </p:nvPr>
        </p:nvSpPr>
        <p:spPr>
          <a:xfrm>
            <a:off x="136477" y="1065339"/>
            <a:ext cx="4121623" cy="1104656"/>
          </a:xfrm>
          <a:solidFill>
            <a:schemeClr val="bg1"/>
          </a:solidFill>
        </p:spPr>
        <p:txBody>
          <a:bodyPr>
            <a:normAutofit fontScale="77500" lnSpcReduction="20000"/>
          </a:bodyPr>
          <a:lstStyle/>
          <a:p>
            <a:pPr marL="0" indent="0">
              <a:lnSpc>
                <a:spcPct val="120000"/>
              </a:lnSpc>
              <a:spcAft>
                <a:spcPts val="600"/>
              </a:spcAft>
              <a:buNone/>
            </a:pPr>
            <a:r>
              <a:rPr lang="en-US" sz="1400" b="1" u="sng" dirty="0">
                <a:solidFill>
                  <a:srgbClr val="FF6600"/>
                </a:solidFill>
              </a:rPr>
              <a:t>An Underwriter  -  </a:t>
            </a:r>
            <a:r>
              <a:rPr lang="en-US" sz="1300" dirty="0">
                <a:solidFill>
                  <a:schemeClr val="accent6">
                    <a:lumMod val="75000"/>
                  </a:schemeClr>
                </a:solidFill>
              </a:rPr>
              <a:t>A worker who evaluates and determines the risk for potential clients when applying for a mortgage. They may decide whether and under what terms to provide the mortgage. </a:t>
            </a:r>
          </a:p>
        </p:txBody>
      </p:sp>
      <p:sp>
        <p:nvSpPr>
          <p:cNvPr id="7" name="TextBox 6"/>
          <p:cNvSpPr txBox="1"/>
          <p:nvPr/>
        </p:nvSpPr>
        <p:spPr>
          <a:xfrm>
            <a:off x="351620" y="5550924"/>
            <a:ext cx="6988560" cy="276999"/>
          </a:xfrm>
          <a:prstGeom prst="rect">
            <a:avLst/>
          </a:prstGeom>
          <a:noFill/>
        </p:spPr>
        <p:txBody>
          <a:bodyPr wrap="square" rtlCol="0">
            <a:spAutoFit/>
          </a:bodyPr>
          <a:lstStyle/>
          <a:p>
            <a:r>
              <a:rPr lang="en-US" sz="1200" dirty="0"/>
              <a:t>Source: ENACT Mortgage Insurance Corporation  </a:t>
            </a:r>
          </a:p>
        </p:txBody>
      </p:sp>
      <p:sp>
        <p:nvSpPr>
          <p:cNvPr id="9" name="Content Placeholder 2"/>
          <p:cNvSpPr txBox="1">
            <a:spLocks/>
          </p:cNvSpPr>
          <p:nvPr/>
        </p:nvSpPr>
        <p:spPr>
          <a:xfrm>
            <a:off x="85752" y="2518516"/>
            <a:ext cx="4272203" cy="1168478"/>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400" b="1" u="sng" dirty="0">
                <a:solidFill>
                  <a:srgbClr val="FF6600"/>
                </a:solidFill>
              </a:rPr>
              <a:t>Appraiser  -</a:t>
            </a:r>
            <a:r>
              <a:rPr lang="en-US" sz="1400" b="1" dirty="0">
                <a:solidFill>
                  <a:srgbClr val="FF6600"/>
                </a:solidFill>
              </a:rPr>
              <a:t>  </a:t>
            </a:r>
            <a:r>
              <a:rPr lang="en-US" sz="1300" dirty="0">
                <a:solidFill>
                  <a:schemeClr val="accent6">
                    <a:lumMod val="75000"/>
                  </a:schemeClr>
                </a:solidFill>
              </a:rPr>
              <a:t>An individual who is licensed to estimate the worth (fair market value) of the property you are purchasing.  </a:t>
            </a:r>
          </a:p>
        </p:txBody>
      </p:sp>
      <p:sp>
        <p:nvSpPr>
          <p:cNvPr id="10" name="Content Placeholder 2"/>
          <p:cNvSpPr txBox="1">
            <a:spLocks/>
          </p:cNvSpPr>
          <p:nvPr/>
        </p:nvSpPr>
        <p:spPr>
          <a:xfrm>
            <a:off x="4448716" y="1065339"/>
            <a:ext cx="4272203" cy="1717303"/>
          </a:xfrm>
          <a:prstGeom prst="rect">
            <a:avLst/>
          </a:prstGeom>
          <a:solidFill>
            <a:schemeClr val="bg1"/>
          </a:solid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600" b="1" u="sng" dirty="0">
                <a:solidFill>
                  <a:srgbClr val="FF6600"/>
                </a:solidFill>
              </a:rPr>
              <a:t>Mortgage Insurer – </a:t>
            </a:r>
            <a:r>
              <a:rPr lang="en-US" sz="1500" dirty="0">
                <a:solidFill>
                  <a:schemeClr val="accent6">
                    <a:lumMod val="75000"/>
                  </a:schemeClr>
                </a:solidFill>
              </a:rPr>
              <a:t>By compensating the lender for losses should a borrower be unable to make payments, Mortgage Insurance allows a borrower to get into a home without having to come up with a 20% down payment. Many Mortgage Insurers, such as Enact Mortgage Insurance, can assist borrowers if they become behind in their mortgage payments.  </a:t>
            </a:r>
          </a:p>
        </p:txBody>
      </p:sp>
      <p:sp>
        <p:nvSpPr>
          <p:cNvPr id="11" name="Content Placeholder 2"/>
          <p:cNvSpPr txBox="1">
            <a:spLocks/>
          </p:cNvSpPr>
          <p:nvPr/>
        </p:nvSpPr>
        <p:spPr>
          <a:xfrm>
            <a:off x="4448716" y="3135456"/>
            <a:ext cx="4272203" cy="145143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400" b="1" u="sng" dirty="0">
                <a:solidFill>
                  <a:srgbClr val="FF6600"/>
                </a:solidFill>
              </a:rPr>
              <a:t>Closing or Settlement Agent  -</a:t>
            </a:r>
            <a:r>
              <a:rPr lang="en-US" sz="1400" b="1" dirty="0">
                <a:solidFill>
                  <a:srgbClr val="FF6600"/>
                </a:solidFill>
              </a:rPr>
              <a:t>  </a:t>
            </a:r>
            <a:r>
              <a:rPr lang="en-US" sz="1300" dirty="0">
                <a:solidFill>
                  <a:schemeClr val="accent6">
                    <a:lumMod val="75000"/>
                  </a:schemeClr>
                </a:solidFill>
              </a:rPr>
              <a:t>The party who conducts the closing meeting. This role may be filled by an attorney, title company, or real estate agent depending upon the state where the property is located. </a:t>
            </a:r>
          </a:p>
        </p:txBody>
      </p:sp>
      <p:sp>
        <p:nvSpPr>
          <p:cNvPr id="12" name="Content Placeholder 2"/>
          <p:cNvSpPr txBox="1">
            <a:spLocks/>
          </p:cNvSpPr>
          <p:nvPr/>
        </p:nvSpPr>
        <p:spPr>
          <a:xfrm>
            <a:off x="85752" y="3861174"/>
            <a:ext cx="4272203" cy="1298339"/>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Aft>
                <a:spcPts val="600"/>
              </a:spcAft>
              <a:buNone/>
            </a:pPr>
            <a:r>
              <a:rPr lang="en-US" sz="1400" b="1" u="sng" dirty="0">
                <a:solidFill>
                  <a:srgbClr val="FF6600"/>
                </a:solidFill>
              </a:rPr>
              <a:t>Loan Servicer  – </a:t>
            </a:r>
            <a:r>
              <a:rPr lang="en-US" sz="1300" dirty="0">
                <a:solidFill>
                  <a:schemeClr val="accent6">
                    <a:lumMod val="75000"/>
                  </a:schemeClr>
                </a:solidFill>
              </a:rPr>
              <a:t>A The entity that collects mortgage payments (it may or may not be the lender) and pays taxes and insurance and mortgage insurance, if required, on your behalf. </a:t>
            </a:r>
          </a:p>
        </p:txBody>
      </p:sp>
    </p:spTree>
    <p:extLst>
      <p:ext uri="{BB962C8B-B14F-4D97-AF65-F5344CB8AC3E}">
        <p14:creationId xmlns:p14="http://schemas.microsoft.com/office/powerpoint/2010/main" val="364178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5623" y="5441937"/>
            <a:ext cx="479659" cy="609167"/>
          </a:xfrm>
          <a:prstGeom prst="rect">
            <a:avLst/>
          </a:prstGeom>
        </p:spPr>
      </p:pic>
      <p:sp>
        <p:nvSpPr>
          <p:cNvPr id="8" name="Title 3"/>
          <p:cNvSpPr txBox="1">
            <a:spLocks/>
          </p:cNvSpPr>
          <p:nvPr/>
        </p:nvSpPr>
        <p:spPr>
          <a:xfrm>
            <a:off x="673093" y="0"/>
            <a:ext cx="7315200" cy="274455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cap="none" spc="-60" baseline="0">
                <a:solidFill>
                  <a:schemeClr val="tx2"/>
                </a:solidFill>
                <a:latin typeface="Franklin Gothic Medium"/>
                <a:ea typeface="+mj-ea"/>
                <a:cs typeface="Franklin Gothic Medium"/>
              </a:defRPr>
            </a:lvl1pPr>
          </a:lstStyle>
          <a:p>
            <a:pPr algn="ctr"/>
            <a:r>
              <a:rPr lang="en-US" sz="4400" b="1" spc="0" dirty="0">
                <a:solidFill>
                  <a:srgbClr val="99CB38"/>
                </a:solidFill>
                <a:latin typeface="Trebuchet MS" panose="020B0603020202020204"/>
                <a:cs typeface="+mj-cs"/>
              </a:rPr>
              <a:t>Section 1</a:t>
            </a:r>
          </a:p>
          <a:p>
            <a:pPr algn="ctr"/>
            <a:r>
              <a:rPr lang="en-US" sz="4400" b="1" spc="0" dirty="0">
                <a:solidFill>
                  <a:srgbClr val="99CB38"/>
                </a:solidFill>
                <a:latin typeface="Trebuchet MS" panose="020B0603020202020204"/>
                <a:cs typeface="+mj-cs"/>
              </a:rPr>
              <a:t>  </a:t>
            </a:r>
          </a:p>
          <a:p>
            <a:pPr algn="ctr"/>
            <a:r>
              <a:rPr lang="en-US" sz="4400" b="1" spc="0" dirty="0">
                <a:solidFill>
                  <a:srgbClr val="99CB38"/>
                </a:solidFill>
                <a:latin typeface="Trebuchet MS" panose="020B0603020202020204"/>
                <a:cs typeface="+mj-cs"/>
              </a:rPr>
              <a:t>Steps to Purchasing a Home</a:t>
            </a:r>
            <a:br>
              <a:rPr lang="en-US" sz="4400" b="1" spc="0" dirty="0">
                <a:solidFill>
                  <a:srgbClr val="99CB38"/>
                </a:solidFill>
                <a:latin typeface="Trebuchet MS" panose="020B0603020202020204"/>
                <a:cs typeface="+mj-cs"/>
              </a:rPr>
            </a:br>
            <a:r>
              <a:rPr lang="en-US" dirty="0"/>
              <a:t> </a:t>
            </a:r>
          </a:p>
        </p:txBody>
      </p:sp>
      <p:pic>
        <p:nvPicPr>
          <p:cNvPr id="2" name="Picture 1"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16485" y="2945051"/>
            <a:ext cx="3492500" cy="2336800"/>
          </a:xfrm>
          <a:prstGeom prst="rect">
            <a:avLst/>
          </a:prstGeom>
        </p:spPr>
      </p:pic>
    </p:spTree>
    <p:extLst>
      <p:ext uri="{BB962C8B-B14F-4D97-AF65-F5344CB8AC3E}">
        <p14:creationId xmlns:p14="http://schemas.microsoft.com/office/powerpoint/2010/main" val="387573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86" y="48987"/>
            <a:ext cx="8361297" cy="551424"/>
          </a:xfrm>
          <a:solidFill>
            <a:schemeClr val="bg1"/>
          </a:solidFill>
        </p:spPr>
        <p:txBody>
          <a:bodyPr>
            <a:normAutofit fontScale="90000"/>
          </a:bodyPr>
          <a:lstStyle/>
          <a:p>
            <a:r>
              <a:rPr lang="en-US" sz="3200" dirty="0"/>
              <a:t>5 Steps to Prepare for House Hunting</a:t>
            </a:r>
            <a:endParaRPr lang="en-US" sz="3200" dirty="0">
              <a:solidFill>
                <a:schemeClr val="accent3">
                  <a:lumMod val="60000"/>
                  <a:lumOff val="40000"/>
                </a:schemeClr>
              </a:solidFill>
            </a:endParaRPr>
          </a:p>
        </p:txBody>
      </p:sp>
      <p:sp>
        <p:nvSpPr>
          <p:cNvPr id="3" name="Content Placeholder 2"/>
          <p:cNvSpPr>
            <a:spLocks noGrp="1"/>
          </p:cNvSpPr>
          <p:nvPr>
            <p:ph idx="1"/>
          </p:nvPr>
        </p:nvSpPr>
        <p:spPr>
          <a:xfrm>
            <a:off x="1337310" y="513511"/>
            <a:ext cx="7494633" cy="387231"/>
          </a:xfrm>
          <a:solidFill>
            <a:schemeClr val="bg1"/>
          </a:solidFill>
        </p:spPr>
        <p:txBody>
          <a:bodyPr>
            <a:noAutofit/>
          </a:bodyPr>
          <a:lstStyle/>
          <a:p>
            <a:pPr marL="0" indent="0">
              <a:lnSpc>
                <a:spcPct val="100000"/>
              </a:lnSpc>
              <a:spcAft>
                <a:spcPts val="600"/>
              </a:spcAft>
              <a:buNone/>
            </a:pPr>
            <a:r>
              <a:rPr lang="en-US" sz="1400" dirty="0">
                <a:solidFill>
                  <a:schemeClr val="tx1"/>
                </a:solidFill>
                <a:latin typeface="+mn-lt"/>
              </a:rPr>
              <a:t>Before you attend your first open house, take some time to imagine your </a:t>
            </a:r>
            <a:r>
              <a:rPr lang="en-US" sz="1400" b="1" dirty="0">
                <a:solidFill>
                  <a:schemeClr val="tx1"/>
                </a:solidFill>
                <a:latin typeface="+mn-lt"/>
              </a:rPr>
              <a:t>ideal home: </a:t>
            </a:r>
          </a:p>
        </p:txBody>
      </p:sp>
      <p:sp>
        <p:nvSpPr>
          <p:cNvPr id="5" name="Rectangle 4"/>
          <p:cNvSpPr/>
          <p:nvPr/>
        </p:nvSpPr>
        <p:spPr>
          <a:xfrm>
            <a:off x="967626" y="6496334"/>
            <a:ext cx="6069988" cy="312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7626" y="6466138"/>
            <a:ext cx="7028597" cy="276999"/>
          </a:xfrm>
          <a:prstGeom prst="rect">
            <a:avLst/>
          </a:prstGeom>
          <a:noFill/>
        </p:spPr>
        <p:txBody>
          <a:bodyPr wrap="square" rtlCol="0">
            <a:spAutoFit/>
          </a:bodyPr>
          <a:lstStyle/>
          <a:p>
            <a:r>
              <a:rPr lang="en-US" sz="1200" dirty="0"/>
              <a:t>Source: https://myhome.freddiemac.com/blog/homeownership/5-steps-prepare-house-hunting</a:t>
            </a:r>
          </a:p>
        </p:txBody>
      </p:sp>
      <p:graphicFrame>
        <p:nvGraphicFramePr>
          <p:cNvPr id="4" name="Table 3"/>
          <p:cNvGraphicFramePr>
            <a:graphicFrameLocks noGrp="1"/>
          </p:cNvGraphicFramePr>
          <p:nvPr>
            <p:extLst>
              <p:ext uri="{D42A27DB-BD31-4B8C-83A1-F6EECF244321}">
                <p14:modId xmlns:p14="http://schemas.microsoft.com/office/powerpoint/2010/main" val="3214525604"/>
              </p:ext>
            </p:extLst>
          </p:nvPr>
        </p:nvGraphicFramePr>
        <p:xfrm>
          <a:off x="194310" y="980130"/>
          <a:ext cx="8744973" cy="5185677"/>
        </p:xfrm>
        <a:graphic>
          <a:graphicData uri="http://schemas.openxmlformats.org/drawingml/2006/table">
            <a:tbl>
              <a:tblPr firstRow="1" bandRow="1">
                <a:tableStyleId>{B301B821-A1FF-4177-AEE7-76D212191A09}</a:tableStyleId>
              </a:tblPr>
              <a:tblGrid>
                <a:gridCol w="1830682">
                  <a:extLst>
                    <a:ext uri="{9D8B030D-6E8A-4147-A177-3AD203B41FA5}">
                      <a16:colId xmlns:a16="http://schemas.microsoft.com/office/drawing/2014/main" val="1483675494"/>
                    </a:ext>
                  </a:extLst>
                </a:gridCol>
                <a:gridCol w="1621907">
                  <a:extLst>
                    <a:ext uri="{9D8B030D-6E8A-4147-A177-3AD203B41FA5}">
                      <a16:colId xmlns:a16="http://schemas.microsoft.com/office/drawing/2014/main" val="857897518"/>
                    </a:ext>
                  </a:extLst>
                </a:gridCol>
                <a:gridCol w="1780666">
                  <a:extLst>
                    <a:ext uri="{9D8B030D-6E8A-4147-A177-3AD203B41FA5}">
                      <a16:colId xmlns:a16="http://schemas.microsoft.com/office/drawing/2014/main" val="3289692766"/>
                    </a:ext>
                  </a:extLst>
                </a:gridCol>
                <a:gridCol w="1671921">
                  <a:extLst>
                    <a:ext uri="{9D8B030D-6E8A-4147-A177-3AD203B41FA5}">
                      <a16:colId xmlns:a16="http://schemas.microsoft.com/office/drawing/2014/main" val="2953904339"/>
                    </a:ext>
                  </a:extLst>
                </a:gridCol>
                <a:gridCol w="1839797">
                  <a:extLst>
                    <a:ext uri="{9D8B030D-6E8A-4147-A177-3AD203B41FA5}">
                      <a16:colId xmlns:a16="http://schemas.microsoft.com/office/drawing/2014/main" val="3369546924"/>
                    </a:ext>
                  </a:extLst>
                </a:gridCol>
              </a:tblGrid>
              <a:tr h="582610">
                <a:tc>
                  <a:txBody>
                    <a:bodyPr/>
                    <a:lstStyle/>
                    <a:p>
                      <a:r>
                        <a:rPr lang="en-US" sz="3200" dirty="0">
                          <a:solidFill>
                            <a:srgbClr val="FFFF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a:solidFill>
                            <a:srgbClr val="FFFF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a:solidFill>
                            <a:srgbClr val="FFFF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a:solidFill>
                            <a:srgbClr val="FFFF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a:solidFill>
                            <a:srgbClr val="FFFF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54228802"/>
                  </a:ext>
                </a:extLst>
              </a:tr>
              <a:tr h="798219">
                <a:tc>
                  <a:txBody>
                    <a:bodyPr/>
                    <a:lstStyle/>
                    <a:p>
                      <a:r>
                        <a:rPr lang="en-US" dirty="0"/>
                        <a:t>Research Your Ideal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Calculate Your Price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Determine a Size and Layout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Identify your</a:t>
                      </a:r>
                    </a:p>
                    <a:p>
                      <a:r>
                        <a:rPr lang="en-US" dirty="0"/>
                        <a:t>Non-Negotiable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Consider</a:t>
                      </a:r>
                      <a:r>
                        <a:rPr lang="en-US" baseline="0" dirty="0"/>
                        <a:t> Resale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6718"/>
                  </a:ext>
                </a:extLst>
              </a:tr>
              <a:tr h="3804848">
                <a:tc>
                  <a:txBody>
                    <a:bodyPr/>
                    <a:lstStyle/>
                    <a:p>
                      <a:pPr marL="285750" indent="-285750">
                        <a:buFont typeface="Arial" panose="020B0604020202020204" pitchFamily="34" charset="0"/>
                        <a:buChar char="•"/>
                      </a:pPr>
                      <a:r>
                        <a:rPr lang="en-US" sz="1600" dirty="0"/>
                        <a:t>Education</a:t>
                      </a:r>
                      <a:r>
                        <a:rPr lang="en-US" sz="1600" baseline="0" dirty="0"/>
                        <a:t> &amp; Healthcare</a:t>
                      </a:r>
                    </a:p>
                    <a:p>
                      <a:pPr marL="285750" indent="-285750">
                        <a:buFont typeface="Arial" panose="020B0604020202020204" pitchFamily="34" charset="0"/>
                        <a:buChar char="•"/>
                      </a:pPr>
                      <a:endParaRPr lang="en-US" sz="1050" baseline="0" dirty="0"/>
                    </a:p>
                    <a:p>
                      <a:pPr marL="285750" indent="-285750">
                        <a:buFont typeface="Arial" panose="020B0604020202020204" pitchFamily="34" charset="0"/>
                        <a:buChar char="•"/>
                      </a:pPr>
                      <a:r>
                        <a:rPr lang="en-US" sz="1600" baseline="0" dirty="0"/>
                        <a:t>Safety</a:t>
                      </a:r>
                    </a:p>
                    <a:p>
                      <a:pPr marL="285750" indent="-285750">
                        <a:buFont typeface="Arial" panose="020B0604020202020204" pitchFamily="34" charset="0"/>
                        <a:buChar char="•"/>
                      </a:pPr>
                      <a:endParaRPr lang="en-US" sz="1050" baseline="0" dirty="0"/>
                    </a:p>
                    <a:p>
                      <a:pPr marL="285750" indent="-285750">
                        <a:buFont typeface="Arial" panose="020B0604020202020204" pitchFamily="34" charset="0"/>
                        <a:buChar char="•"/>
                      </a:pPr>
                      <a:r>
                        <a:rPr lang="en-US" sz="1550" baseline="0" dirty="0"/>
                        <a:t>Commute &amp; Public Transportation</a:t>
                      </a:r>
                    </a:p>
                    <a:p>
                      <a:pPr marL="285750" indent="-285750">
                        <a:buFont typeface="Arial" panose="020B0604020202020204" pitchFamily="34" charset="0"/>
                        <a:buChar char="•"/>
                      </a:pPr>
                      <a:endParaRPr lang="en-US" sz="1050" baseline="0" dirty="0"/>
                    </a:p>
                    <a:p>
                      <a:pPr marL="285750" indent="-285750">
                        <a:buFont typeface="Arial" panose="020B0604020202020204" pitchFamily="34" charset="0"/>
                        <a:buChar char="•"/>
                      </a:pPr>
                      <a:r>
                        <a:rPr lang="en-US" sz="1600" baseline="0" dirty="0"/>
                        <a:t>Quality of Life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Average</a:t>
                      </a:r>
                      <a:r>
                        <a:rPr lang="en-US" sz="1600" baseline="0" dirty="0"/>
                        <a:t> Rents</a:t>
                      </a:r>
                    </a:p>
                    <a:p>
                      <a:pPr marL="285750" indent="-285750">
                        <a:buFont typeface="Arial" panose="020B0604020202020204" pitchFamily="34" charset="0"/>
                        <a:buChar char="•"/>
                      </a:pPr>
                      <a:endParaRPr lang="en-US" sz="1050" baseline="0" dirty="0"/>
                    </a:p>
                    <a:p>
                      <a:pPr marL="285750" indent="-285750">
                        <a:buFont typeface="Arial" panose="020B0604020202020204" pitchFamily="34" charset="0"/>
                        <a:buChar char="•"/>
                      </a:pPr>
                      <a:r>
                        <a:rPr lang="en-US" sz="1600" baseline="0" dirty="0"/>
                        <a:t>Home Prices</a:t>
                      </a:r>
                    </a:p>
                    <a:p>
                      <a:pPr marL="285750" indent="-285750">
                        <a:buFont typeface="Arial" panose="020B0604020202020204" pitchFamily="34" charset="0"/>
                        <a:buChar char="•"/>
                      </a:pPr>
                      <a:endParaRPr lang="en-US" sz="1050" baseline="0" dirty="0"/>
                    </a:p>
                    <a:p>
                      <a:pPr marL="285750" indent="-285750">
                        <a:buFont typeface="Arial" panose="020B0604020202020204" pitchFamily="34" charset="0"/>
                        <a:buChar char="•"/>
                      </a:pPr>
                      <a:r>
                        <a:rPr lang="en-US" sz="1600" baseline="0" dirty="0"/>
                        <a:t>Property Taxes</a:t>
                      </a:r>
                    </a:p>
                    <a:p>
                      <a:pPr marL="285750" indent="-285750">
                        <a:buFont typeface="Arial" panose="020B0604020202020204" pitchFamily="34" charset="0"/>
                        <a:buChar char="•"/>
                      </a:pPr>
                      <a:endParaRPr lang="en-US" sz="1050" baseline="0" dirty="0"/>
                    </a:p>
                    <a:p>
                      <a:pPr marL="285750" indent="-285750">
                        <a:buFont typeface="Arial" panose="020B0604020202020204" pitchFamily="34" charset="0"/>
                        <a:buChar char="•"/>
                      </a:pPr>
                      <a:r>
                        <a:rPr lang="en-US" sz="1600" baseline="0" dirty="0"/>
                        <a:t>Overall Cost of Living in a Location where you intend to Live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a:t>Consider how long you plan to live there and how your needs might change over the years. Whether you might need an extra bedroom or two down the road and how much space you can afford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a:t>A home buying wish list can help identify and prioritize what you need versus what you want in a future home. Location, Size, Property Condition, Amenities ... you can easily check in person and online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a:t>Things that can impact the resale value of a home:</a:t>
                      </a:r>
                    </a:p>
                    <a:p>
                      <a:endParaRPr lang="en-US" sz="800" dirty="0"/>
                    </a:p>
                    <a:p>
                      <a:r>
                        <a:rPr lang="en-US" sz="1600" b="1" dirty="0"/>
                        <a:t>Amenities: </a:t>
                      </a:r>
                      <a:r>
                        <a:rPr lang="en-US" sz="1600" dirty="0"/>
                        <a:t>Garage, Pool,</a:t>
                      </a:r>
                      <a:r>
                        <a:rPr lang="en-US" sz="1600" baseline="0" dirty="0"/>
                        <a:t> Yard …</a:t>
                      </a:r>
                    </a:p>
                    <a:p>
                      <a:r>
                        <a:rPr lang="en-US" sz="1600" b="1" baseline="0" dirty="0"/>
                        <a:t>Specialized Style: </a:t>
                      </a:r>
                      <a:r>
                        <a:rPr lang="en-US" sz="1600" baseline="0" dirty="0"/>
                        <a:t>Nontraditional homes don’t appeal to everyone</a:t>
                      </a:r>
                    </a:p>
                    <a:p>
                      <a:r>
                        <a:rPr lang="en-US" sz="1600" b="1" baseline="0" dirty="0"/>
                        <a:t>Outdated:</a:t>
                      </a:r>
                      <a:r>
                        <a:rPr lang="en-US" sz="1600" baseline="0" dirty="0"/>
                        <a:t> It may take longer if the house needs work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668923"/>
                  </a:ext>
                </a:extLst>
              </a:tr>
            </a:tbl>
          </a:graphicData>
        </a:graphic>
      </p:graphicFrame>
    </p:spTree>
    <p:extLst>
      <p:ext uri="{BB962C8B-B14F-4D97-AF65-F5344CB8AC3E}">
        <p14:creationId xmlns:p14="http://schemas.microsoft.com/office/powerpoint/2010/main" val="99774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71" y="324812"/>
            <a:ext cx="7795001" cy="575578"/>
          </a:xfrm>
        </p:spPr>
        <p:txBody>
          <a:bodyPr>
            <a:normAutofit fontScale="90000"/>
          </a:bodyPr>
          <a:lstStyle/>
          <a:p>
            <a:r>
              <a:rPr lang="en-US" dirty="0"/>
              <a:t>10 Steps to Purchasing A Home</a:t>
            </a:r>
          </a:p>
        </p:txBody>
      </p:sp>
      <p:sp>
        <p:nvSpPr>
          <p:cNvPr id="3" name="Content Placeholder 2"/>
          <p:cNvSpPr>
            <a:spLocks noGrp="1"/>
          </p:cNvSpPr>
          <p:nvPr>
            <p:ph idx="1"/>
          </p:nvPr>
        </p:nvSpPr>
        <p:spPr>
          <a:xfrm>
            <a:off x="312875" y="1226896"/>
            <a:ext cx="7449794" cy="4701440"/>
          </a:xfrm>
        </p:spPr>
        <p:txBody>
          <a:bodyPr>
            <a:noAutofit/>
          </a:bodyPr>
          <a:lstStyle/>
          <a:p>
            <a:pPr marL="457200" indent="-457200">
              <a:lnSpc>
                <a:spcPct val="100000"/>
              </a:lnSpc>
              <a:spcBef>
                <a:spcPts val="0"/>
              </a:spcBef>
              <a:spcAft>
                <a:spcPts val="600"/>
              </a:spcAft>
              <a:buFont typeface="+mj-lt"/>
              <a:buAutoNum type="arabicPeriod"/>
            </a:pPr>
            <a:r>
              <a:rPr lang="en-US" sz="2400" b="0" dirty="0"/>
              <a:t>Check your credit report and score</a:t>
            </a:r>
          </a:p>
          <a:p>
            <a:pPr marL="457200" indent="-457200">
              <a:lnSpc>
                <a:spcPct val="100000"/>
              </a:lnSpc>
              <a:spcBef>
                <a:spcPts val="0"/>
              </a:spcBef>
              <a:spcAft>
                <a:spcPts val="600"/>
              </a:spcAft>
              <a:buFont typeface="+mj-lt"/>
              <a:buAutoNum type="arabicPeriod"/>
            </a:pPr>
            <a:r>
              <a:rPr lang="en-US" sz="2400" b="0" dirty="0"/>
              <a:t>Figure out how much you can afford</a:t>
            </a:r>
          </a:p>
          <a:p>
            <a:pPr marL="457200" indent="-457200">
              <a:lnSpc>
                <a:spcPct val="100000"/>
              </a:lnSpc>
              <a:spcBef>
                <a:spcPts val="0"/>
              </a:spcBef>
              <a:spcAft>
                <a:spcPts val="600"/>
              </a:spcAft>
              <a:buFont typeface="+mj-lt"/>
              <a:buAutoNum type="arabicPeriod"/>
            </a:pPr>
            <a:r>
              <a:rPr lang="en-US" sz="2400" b="0" dirty="0"/>
              <a:t>Find a Real Estate Agent</a:t>
            </a:r>
          </a:p>
          <a:p>
            <a:pPr marL="457200" indent="-457200">
              <a:lnSpc>
                <a:spcPct val="100000"/>
              </a:lnSpc>
              <a:spcBef>
                <a:spcPts val="0"/>
              </a:spcBef>
              <a:spcAft>
                <a:spcPts val="600"/>
              </a:spcAft>
              <a:buFont typeface="+mj-lt"/>
              <a:buAutoNum type="arabicPeriod"/>
            </a:pPr>
            <a:r>
              <a:rPr lang="en-US" sz="2400" b="0" dirty="0"/>
              <a:t>Get pre‐approved by a lender</a:t>
            </a:r>
          </a:p>
          <a:p>
            <a:pPr marL="457200" indent="-457200">
              <a:lnSpc>
                <a:spcPct val="100000"/>
              </a:lnSpc>
              <a:spcBef>
                <a:spcPts val="0"/>
              </a:spcBef>
              <a:spcAft>
                <a:spcPts val="600"/>
              </a:spcAft>
              <a:buFont typeface="+mj-lt"/>
              <a:buAutoNum type="arabicPeriod"/>
            </a:pPr>
            <a:r>
              <a:rPr lang="en-US" sz="2400" b="0" dirty="0"/>
              <a:t>Start looking at homes</a:t>
            </a:r>
          </a:p>
          <a:p>
            <a:pPr marL="457200" indent="-457200">
              <a:lnSpc>
                <a:spcPct val="100000"/>
              </a:lnSpc>
              <a:spcBef>
                <a:spcPts val="0"/>
              </a:spcBef>
              <a:spcAft>
                <a:spcPts val="600"/>
              </a:spcAft>
              <a:buFont typeface="+mj-lt"/>
              <a:buAutoNum type="arabicPeriod"/>
            </a:pPr>
            <a:r>
              <a:rPr lang="en-US" sz="2400" b="0" dirty="0"/>
              <a:t>Make an offer</a:t>
            </a:r>
          </a:p>
          <a:p>
            <a:pPr marL="457200" indent="-457200">
              <a:lnSpc>
                <a:spcPct val="100000"/>
              </a:lnSpc>
              <a:spcBef>
                <a:spcPts val="0"/>
              </a:spcBef>
              <a:spcAft>
                <a:spcPts val="600"/>
              </a:spcAft>
              <a:buFont typeface="+mj-lt"/>
              <a:buAutoNum type="arabicPeriod"/>
            </a:pPr>
            <a:r>
              <a:rPr lang="en-US" sz="2400" b="0" dirty="0"/>
              <a:t>Home inspection day</a:t>
            </a:r>
          </a:p>
          <a:p>
            <a:pPr marL="457200" indent="-457200">
              <a:lnSpc>
                <a:spcPct val="100000"/>
              </a:lnSpc>
              <a:spcBef>
                <a:spcPts val="0"/>
              </a:spcBef>
              <a:spcAft>
                <a:spcPts val="600"/>
              </a:spcAft>
              <a:buFont typeface="+mj-lt"/>
              <a:buAutoNum type="arabicPeriod"/>
            </a:pPr>
            <a:r>
              <a:rPr lang="en-US" sz="2400" b="0" dirty="0"/>
              <a:t>Get insurance and establish utilities</a:t>
            </a:r>
          </a:p>
          <a:p>
            <a:pPr marL="457200" indent="-457200">
              <a:lnSpc>
                <a:spcPct val="100000"/>
              </a:lnSpc>
              <a:spcBef>
                <a:spcPts val="0"/>
              </a:spcBef>
              <a:spcAft>
                <a:spcPts val="600"/>
              </a:spcAft>
              <a:buFont typeface="+mj-lt"/>
              <a:buAutoNum type="arabicPeriod"/>
            </a:pPr>
            <a:r>
              <a:rPr lang="en-US" sz="2400" b="0" dirty="0"/>
              <a:t>Closing day</a:t>
            </a:r>
          </a:p>
          <a:p>
            <a:pPr marL="457200" indent="-457200">
              <a:lnSpc>
                <a:spcPct val="100000"/>
              </a:lnSpc>
              <a:spcBef>
                <a:spcPts val="0"/>
              </a:spcBef>
              <a:spcAft>
                <a:spcPts val="600"/>
              </a:spcAft>
              <a:buFont typeface="+mj-lt"/>
              <a:buAutoNum type="arabicPeriod"/>
            </a:pPr>
            <a:r>
              <a:rPr lang="en-US" sz="2400" b="0" dirty="0"/>
              <a:t>Get the keys and move in!  </a:t>
            </a:r>
          </a:p>
        </p:txBody>
      </p:sp>
      <p:sp>
        <p:nvSpPr>
          <p:cNvPr id="5" name="TextBox 4"/>
          <p:cNvSpPr txBox="1"/>
          <p:nvPr/>
        </p:nvSpPr>
        <p:spPr>
          <a:xfrm>
            <a:off x="1359996" y="6005771"/>
            <a:ext cx="3966718" cy="276999"/>
          </a:xfrm>
          <a:prstGeom prst="rect">
            <a:avLst/>
          </a:prstGeom>
          <a:noFill/>
        </p:spPr>
        <p:txBody>
          <a:bodyPr wrap="square" rtlCol="0">
            <a:spAutoFit/>
          </a:bodyPr>
          <a:lstStyle/>
          <a:p>
            <a:r>
              <a:rPr lang="en-US" sz="1200" dirty="0"/>
              <a:t>Source: Zillow.com </a:t>
            </a:r>
          </a:p>
        </p:txBody>
      </p:sp>
      <p:pic>
        <p:nvPicPr>
          <p:cNvPr id="6" name="Picture 5" descr="images.png"/>
          <p:cNvPicPr>
            <a:picLocks noChangeAspect="1"/>
          </p:cNvPicPr>
          <p:nvPr/>
        </p:nvPicPr>
        <p:blipFill rotWithShape="1">
          <a:blip r:embed="rId2" cstate="email">
            <a:extLst>
              <a:ext uri="{28A0092B-C50C-407E-A947-70E740481C1C}">
                <a14:useLocalDpi xmlns:a14="http://schemas.microsoft.com/office/drawing/2010/main"/>
              </a:ext>
            </a:extLst>
          </a:blip>
          <a:srcRect l="2935" r="-4880" b="2013"/>
          <a:stretch/>
        </p:blipFill>
        <p:spPr>
          <a:xfrm>
            <a:off x="6004547" y="4744876"/>
            <a:ext cx="3029709" cy="1527087"/>
          </a:xfrm>
          <a:prstGeom prst="rect">
            <a:avLst/>
          </a:prstGeom>
        </p:spPr>
      </p:pic>
    </p:spTree>
    <p:extLst>
      <p:ext uri="{BB962C8B-B14F-4D97-AF65-F5344CB8AC3E}">
        <p14:creationId xmlns:p14="http://schemas.microsoft.com/office/powerpoint/2010/main" val="133613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0" y="246789"/>
            <a:ext cx="7499213" cy="575578"/>
          </a:xfrm>
        </p:spPr>
        <p:txBody>
          <a:bodyPr>
            <a:normAutofit fontScale="90000"/>
          </a:bodyPr>
          <a:lstStyle/>
          <a:p>
            <a:r>
              <a:rPr lang="en-US" dirty="0"/>
              <a:t>Making Housing Decisions and Buying A Home Worksheets</a:t>
            </a:r>
          </a:p>
        </p:txBody>
      </p:sp>
      <p:sp>
        <p:nvSpPr>
          <p:cNvPr id="3" name="Content Placeholder 2"/>
          <p:cNvSpPr>
            <a:spLocks noGrp="1"/>
          </p:cNvSpPr>
          <p:nvPr>
            <p:ph idx="1"/>
          </p:nvPr>
        </p:nvSpPr>
        <p:spPr>
          <a:xfrm>
            <a:off x="293431" y="1122368"/>
            <a:ext cx="8334002" cy="1206680"/>
          </a:xfrm>
        </p:spPr>
        <p:txBody>
          <a:bodyPr>
            <a:noAutofit/>
          </a:bodyPr>
          <a:lstStyle/>
          <a:p>
            <a:pPr marL="0" indent="0">
              <a:lnSpc>
                <a:spcPct val="100000"/>
              </a:lnSpc>
              <a:spcBef>
                <a:spcPts val="0"/>
              </a:spcBef>
              <a:spcAft>
                <a:spcPts val="600"/>
              </a:spcAft>
              <a:buNone/>
            </a:pPr>
            <a:r>
              <a:rPr lang="en-US" sz="2000" dirty="0"/>
              <a:t>Utilizing Worksheets and mapping your path to homeownership is the best way to successfully get to where you want to go.</a:t>
            </a:r>
          </a:p>
        </p:txBody>
      </p:sp>
      <p:sp>
        <p:nvSpPr>
          <p:cNvPr id="4" name="Rectangle 3"/>
          <p:cNvSpPr/>
          <p:nvPr/>
        </p:nvSpPr>
        <p:spPr>
          <a:xfrm>
            <a:off x="390828" y="5511766"/>
            <a:ext cx="6450611" cy="40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9309" y="5801990"/>
            <a:ext cx="4676402" cy="461665"/>
          </a:xfrm>
          <a:prstGeom prst="rect">
            <a:avLst/>
          </a:prstGeom>
          <a:noFill/>
        </p:spPr>
        <p:txBody>
          <a:bodyPr wrap="square" rtlCol="0">
            <a:spAutoFit/>
          </a:bodyPr>
          <a:lstStyle/>
          <a:p>
            <a:r>
              <a:rPr lang="en-US" sz="1200" dirty="0"/>
              <a:t>MONEY SMART FOR ADULTS Module 12 and 13 Participant Guides</a:t>
            </a:r>
          </a:p>
          <a:p>
            <a:endParaRPr lang="en-US" sz="12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000" y="2079191"/>
            <a:ext cx="4367897" cy="2834170"/>
          </a:xfrm>
          <a:prstGeom prst="rect">
            <a:avLst/>
          </a:prstGeom>
        </p:spPr>
      </p:pic>
      <p:sp>
        <p:nvSpPr>
          <p:cNvPr id="7" name="Content Placeholder 2"/>
          <p:cNvSpPr txBox="1">
            <a:spLocks/>
          </p:cNvSpPr>
          <p:nvPr/>
        </p:nvSpPr>
        <p:spPr>
          <a:xfrm>
            <a:off x="4572000" y="1979305"/>
            <a:ext cx="4572000" cy="1206680"/>
          </a:xfrm>
          <a:prstGeom prst="rect">
            <a:avLst/>
          </a:prstGeom>
          <a:solidFill>
            <a:schemeClr val="bg1"/>
          </a:solidFill>
        </p:spPr>
        <p:txBody>
          <a:bodyPr vert="horz" lIns="91440" tIns="45720" rIns="91440" bIns="45720" rtlCol="0" anchor="t">
            <a:noAutofit/>
          </a:bodyPr>
          <a:lstStyle>
            <a:lvl1pPr marL="256032" indent="-256032" algn="l" defTabSz="914400" rtl="0" eaLnBrk="1" latinLnBrk="0" hangingPunct="1">
              <a:lnSpc>
                <a:spcPct val="140000"/>
              </a:lnSpc>
              <a:spcBef>
                <a:spcPct val="20000"/>
              </a:spcBef>
              <a:spcAft>
                <a:spcPts val="1200"/>
              </a:spcAft>
              <a:buClr>
                <a:schemeClr val="tx2"/>
              </a:buClr>
              <a:buFont typeface="Arial"/>
              <a:buChar char="•"/>
              <a:defRPr sz="2400" b="0" kern="1200">
                <a:solidFill>
                  <a:schemeClr val="tx1"/>
                </a:solidFill>
                <a:latin typeface="Franklin Gothic Medium"/>
                <a:ea typeface="+mn-ea"/>
                <a:cs typeface="Franklin Gothic Medium"/>
              </a:defRPr>
            </a:lvl1pPr>
            <a:lvl2pPr marL="457200" indent="-182880" algn="l" defTabSz="914400" rtl="0" eaLnBrk="1" latinLnBrk="0" hangingPunct="1">
              <a:lnSpc>
                <a:spcPct val="140000"/>
              </a:lnSpc>
              <a:spcBef>
                <a:spcPct val="20000"/>
              </a:spcBef>
              <a:buClr>
                <a:schemeClr val="tx2"/>
              </a:buClr>
              <a:buFont typeface="Arial" pitchFamily="34" charset="0"/>
              <a:buChar char="•"/>
              <a:defRPr sz="20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Franklin Gothic Book"/>
                <a:ea typeface="+mn-ea"/>
                <a:cs typeface="Franklin Gothic Book"/>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600"/>
              </a:spcAft>
              <a:buFont typeface="Arial"/>
              <a:buNone/>
            </a:pPr>
            <a:r>
              <a:rPr lang="en-US" sz="2000" dirty="0"/>
              <a:t>Please do not hesitate to contact me should you wish to have these documents sent to you and begin the journey.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3770" y="3326828"/>
            <a:ext cx="3506855" cy="2392703"/>
          </a:xfrm>
          <a:prstGeom prst="rect">
            <a:avLst/>
          </a:prstGeom>
        </p:spPr>
      </p:pic>
    </p:spTree>
    <p:extLst>
      <p:ext uri="{BB962C8B-B14F-4D97-AF65-F5344CB8AC3E}">
        <p14:creationId xmlns:p14="http://schemas.microsoft.com/office/powerpoint/2010/main" val="353043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382" y="184075"/>
            <a:ext cx="7499213" cy="646299"/>
          </a:xfrm>
        </p:spPr>
        <p:txBody>
          <a:bodyPr/>
          <a:lstStyle/>
          <a:p>
            <a:r>
              <a:rPr lang="en-US" dirty="0"/>
              <a:t>4 C’s of Credit</a:t>
            </a:r>
          </a:p>
        </p:txBody>
      </p:sp>
      <p:sp>
        <p:nvSpPr>
          <p:cNvPr id="8" name="Content Placeholder 7"/>
          <p:cNvSpPr>
            <a:spLocks noGrp="1"/>
          </p:cNvSpPr>
          <p:nvPr>
            <p:ph idx="1"/>
          </p:nvPr>
        </p:nvSpPr>
        <p:spPr>
          <a:xfrm>
            <a:off x="254761" y="1190191"/>
            <a:ext cx="4326340" cy="5293251"/>
          </a:xfrm>
        </p:spPr>
        <p:txBody>
          <a:bodyPr>
            <a:normAutofit fontScale="62500" lnSpcReduction="20000"/>
          </a:bodyPr>
          <a:lstStyle/>
          <a:p>
            <a:pPr>
              <a:spcAft>
                <a:spcPts val="600"/>
              </a:spcAft>
              <a:buFont typeface="Arial" panose="020B0604020202020204" pitchFamily="34" charset="0"/>
              <a:buChar char="•"/>
            </a:pPr>
            <a:r>
              <a:rPr lang="en-US" sz="3100" b="1" u="sng" dirty="0">
                <a:solidFill>
                  <a:schemeClr val="accent3">
                    <a:lumMod val="60000"/>
                    <a:lumOff val="40000"/>
                  </a:schemeClr>
                </a:solidFill>
              </a:rPr>
              <a:t>Capacity </a:t>
            </a:r>
          </a:p>
          <a:p>
            <a:pPr marL="0" indent="0">
              <a:lnSpc>
                <a:spcPct val="120000"/>
              </a:lnSpc>
              <a:spcBef>
                <a:spcPts val="0"/>
              </a:spcBef>
              <a:spcAft>
                <a:spcPts val="600"/>
              </a:spcAft>
              <a:buNone/>
            </a:pPr>
            <a:r>
              <a:rPr lang="en-US" sz="2600" dirty="0"/>
              <a:t>Income, employment history, savings &amp; monthly payments on debts such as credit card charges and other financial obligations. </a:t>
            </a:r>
          </a:p>
          <a:p>
            <a:pPr marL="0" indent="0">
              <a:spcAft>
                <a:spcPts val="200"/>
              </a:spcAft>
              <a:buNone/>
            </a:pPr>
            <a:r>
              <a:rPr lang="en-US" sz="2600" b="1" dirty="0"/>
              <a:t>Do you have the ability to </a:t>
            </a:r>
            <a:r>
              <a:rPr lang="en-US" sz="2600" b="1" u="sng" dirty="0">
                <a:solidFill>
                  <a:srgbClr val="00B050"/>
                </a:solidFill>
              </a:rPr>
              <a:t>maintain</a:t>
            </a:r>
            <a:r>
              <a:rPr lang="en-US" sz="2600" b="1" u="sng" dirty="0"/>
              <a:t> </a:t>
            </a:r>
            <a:r>
              <a:rPr lang="en-US" sz="2600" b="1" dirty="0"/>
              <a:t>payments on the loan? </a:t>
            </a:r>
          </a:p>
          <a:p>
            <a:pPr>
              <a:lnSpc>
                <a:spcPct val="120000"/>
              </a:lnSpc>
              <a:spcAft>
                <a:spcPts val="600"/>
              </a:spcAft>
              <a:buFont typeface="Arial" panose="020B0604020202020204" pitchFamily="34" charset="0"/>
              <a:buChar char="•"/>
            </a:pPr>
            <a:r>
              <a:rPr lang="en-US" sz="3400" b="1" u="sng" dirty="0">
                <a:solidFill>
                  <a:schemeClr val="accent3">
                    <a:lumMod val="60000"/>
                    <a:lumOff val="40000"/>
                  </a:schemeClr>
                </a:solidFill>
              </a:rPr>
              <a:t>Capital</a:t>
            </a:r>
            <a:r>
              <a:rPr lang="en-US" sz="3100" b="1" u="sng" dirty="0">
                <a:solidFill>
                  <a:schemeClr val="accent3">
                    <a:lumMod val="60000"/>
                    <a:lumOff val="40000"/>
                  </a:schemeClr>
                </a:solidFill>
              </a:rPr>
              <a:t> </a:t>
            </a:r>
          </a:p>
          <a:p>
            <a:pPr marL="0" indent="0">
              <a:lnSpc>
                <a:spcPct val="120000"/>
              </a:lnSpc>
              <a:spcAft>
                <a:spcPts val="600"/>
              </a:spcAft>
              <a:buNone/>
            </a:pPr>
            <a:r>
              <a:rPr lang="en-US" sz="2600" dirty="0"/>
              <a:t>Available money and savings plus investments; also property &amp; other assets you can sell quickly for cash. </a:t>
            </a:r>
          </a:p>
          <a:p>
            <a:pPr marL="0" indent="0">
              <a:buNone/>
            </a:pPr>
            <a:r>
              <a:rPr lang="en-US" sz="2600" b="1" dirty="0"/>
              <a:t>Do you have enough </a:t>
            </a:r>
            <a:r>
              <a:rPr lang="en-US" sz="2600" b="1" dirty="0">
                <a:solidFill>
                  <a:srgbClr val="00B050"/>
                </a:solidFill>
              </a:rPr>
              <a:t>funds</a:t>
            </a:r>
            <a:r>
              <a:rPr lang="en-US" sz="2600" b="1" dirty="0"/>
              <a:t> to close the deal &amp; maintain a reserve?  </a:t>
            </a:r>
          </a:p>
          <a:p>
            <a:pPr>
              <a:spcAft>
                <a:spcPts val="600"/>
              </a:spcAft>
              <a:buFont typeface="Arial" panose="020B0604020202020204" pitchFamily="34" charset="0"/>
              <a:buChar char="•"/>
            </a:pPr>
            <a:endParaRPr lang="en-US" sz="3100" b="1" u="sng" dirty="0"/>
          </a:p>
          <a:p>
            <a:pPr marL="0" indent="0">
              <a:buNone/>
            </a:pPr>
            <a:endParaRPr lang="en-US" sz="2200" b="1" dirty="0"/>
          </a:p>
        </p:txBody>
      </p:sp>
      <p:sp>
        <p:nvSpPr>
          <p:cNvPr id="6" name="Content Placeholder 7"/>
          <p:cNvSpPr txBox="1">
            <a:spLocks/>
          </p:cNvSpPr>
          <p:nvPr/>
        </p:nvSpPr>
        <p:spPr>
          <a:xfrm>
            <a:off x="4690283" y="1263060"/>
            <a:ext cx="4092051" cy="4745861"/>
          </a:xfrm>
          <a:prstGeom prst="rect">
            <a:avLst/>
          </a:prstGeom>
          <a:solidFill>
            <a:schemeClr val="bg1"/>
          </a:solidFill>
        </p:spPr>
        <p:txBody>
          <a:bodyPr vert="horz" lIns="91440" tIns="45720" rIns="91440" bIns="45720" rtlCol="0" anchor="t">
            <a:normAutofit fontScale="70000" lnSpcReduction="20000"/>
          </a:bodyPr>
          <a:lstStyle>
            <a:lvl1pPr marL="256032" indent="-256032" algn="l" defTabSz="914400" rtl="0" eaLnBrk="1" latinLnBrk="0" hangingPunct="1">
              <a:lnSpc>
                <a:spcPct val="140000"/>
              </a:lnSpc>
              <a:spcBef>
                <a:spcPct val="20000"/>
              </a:spcBef>
              <a:spcAft>
                <a:spcPts val="1200"/>
              </a:spcAft>
              <a:buClr>
                <a:schemeClr val="tx2"/>
              </a:buClr>
              <a:buFont typeface="Arial"/>
              <a:buChar char="•"/>
              <a:defRPr sz="2400" b="0" kern="1200">
                <a:solidFill>
                  <a:schemeClr val="tx1"/>
                </a:solidFill>
                <a:latin typeface="Franklin Gothic Medium"/>
                <a:ea typeface="+mn-ea"/>
                <a:cs typeface="Franklin Gothic Medium"/>
              </a:defRPr>
            </a:lvl1pPr>
            <a:lvl2pPr marL="457200" indent="-182880" algn="l" defTabSz="914400" rtl="0" eaLnBrk="1" latinLnBrk="0" hangingPunct="1">
              <a:lnSpc>
                <a:spcPct val="140000"/>
              </a:lnSpc>
              <a:spcBef>
                <a:spcPct val="20000"/>
              </a:spcBef>
              <a:buClr>
                <a:schemeClr val="tx2"/>
              </a:buClr>
              <a:buFont typeface="Arial" pitchFamily="34" charset="0"/>
              <a:buChar char="•"/>
              <a:defRPr sz="20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Franklin Gothic Book"/>
                <a:ea typeface="+mn-ea"/>
                <a:cs typeface="Franklin Gothic Book"/>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defTabSz="457200">
              <a:lnSpc>
                <a:spcPct val="100000"/>
              </a:lnSpc>
              <a:spcBef>
                <a:spcPts val="1000"/>
              </a:spcBef>
              <a:spcAft>
                <a:spcPts val="600"/>
              </a:spcAft>
              <a:buClr>
                <a:schemeClr val="accent1"/>
              </a:buClr>
              <a:buSzPct val="80000"/>
              <a:buFont typeface="Arial" panose="020B0604020202020204" pitchFamily="34" charset="0"/>
              <a:buChar char="•"/>
            </a:pPr>
            <a:r>
              <a:rPr lang="en-US" sz="3400" b="1" u="sng" dirty="0">
                <a:solidFill>
                  <a:schemeClr val="accent3">
                    <a:lumMod val="60000"/>
                    <a:lumOff val="40000"/>
                  </a:schemeClr>
                </a:solidFill>
                <a:latin typeface="+mn-lt"/>
                <a:cs typeface="+mn-cs"/>
              </a:rPr>
              <a:t>Collateral </a:t>
            </a:r>
          </a:p>
          <a:p>
            <a:pPr marL="0" indent="0">
              <a:lnSpc>
                <a:spcPct val="120000"/>
              </a:lnSpc>
              <a:spcBef>
                <a:spcPts val="0"/>
              </a:spcBef>
              <a:spcAft>
                <a:spcPts val="600"/>
              </a:spcAft>
              <a:buNone/>
            </a:pPr>
            <a:r>
              <a:rPr lang="en-US" sz="2600" dirty="0">
                <a:solidFill>
                  <a:schemeClr val="tx1">
                    <a:lumMod val="75000"/>
                    <a:lumOff val="25000"/>
                  </a:schemeClr>
                </a:solidFill>
                <a:latin typeface="+mn-lt"/>
                <a:cs typeface="+mn-cs"/>
              </a:rPr>
              <a:t>The value of the property purchased, that will be pledged as security for the loan.</a:t>
            </a:r>
          </a:p>
          <a:p>
            <a:pPr marL="0" indent="0" defTabSz="457200">
              <a:lnSpc>
                <a:spcPct val="100000"/>
              </a:lnSpc>
              <a:spcBef>
                <a:spcPts val="1000"/>
              </a:spcBef>
              <a:spcAft>
                <a:spcPts val="200"/>
              </a:spcAft>
              <a:buClr>
                <a:schemeClr val="accent1"/>
              </a:buClr>
              <a:buSzPct val="80000"/>
              <a:buNone/>
            </a:pPr>
            <a:r>
              <a:rPr lang="en-US" sz="2900" b="1" dirty="0">
                <a:solidFill>
                  <a:schemeClr val="tx1">
                    <a:lumMod val="75000"/>
                    <a:lumOff val="25000"/>
                  </a:schemeClr>
                </a:solidFill>
                <a:latin typeface="+mn-lt"/>
                <a:cs typeface="+mn-cs"/>
              </a:rPr>
              <a:t>What is the condition &amp; market value?</a:t>
            </a:r>
          </a:p>
          <a:p>
            <a:pPr marL="0" indent="0" defTabSz="457200">
              <a:lnSpc>
                <a:spcPct val="100000"/>
              </a:lnSpc>
              <a:spcBef>
                <a:spcPts val="1000"/>
              </a:spcBef>
              <a:spcAft>
                <a:spcPts val="200"/>
              </a:spcAft>
              <a:buClr>
                <a:schemeClr val="accent1"/>
              </a:buClr>
              <a:buSzPct val="80000"/>
              <a:buNone/>
            </a:pPr>
            <a:endParaRPr lang="en-US" sz="1500" b="1" dirty="0">
              <a:solidFill>
                <a:schemeClr val="tx1">
                  <a:lumMod val="75000"/>
                  <a:lumOff val="25000"/>
                </a:schemeClr>
              </a:solidFill>
              <a:latin typeface="+mn-lt"/>
              <a:cs typeface="+mn-cs"/>
            </a:endParaRPr>
          </a:p>
          <a:p>
            <a:pPr marL="342900" indent="-342900" defTabSz="457200">
              <a:lnSpc>
                <a:spcPct val="100000"/>
              </a:lnSpc>
              <a:spcBef>
                <a:spcPts val="1000"/>
              </a:spcBef>
              <a:spcAft>
                <a:spcPts val="600"/>
              </a:spcAft>
              <a:buClr>
                <a:schemeClr val="accent1"/>
              </a:buClr>
              <a:buSzPct val="80000"/>
              <a:buFont typeface="Arial" panose="020B0604020202020204" pitchFamily="34" charset="0"/>
              <a:buChar char="•"/>
            </a:pPr>
            <a:r>
              <a:rPr lang="en-US" sz="3700" b="1" u="sng" dirty="0">
                <a:solidFill>
                  <a:schemeClr val="accent3">
                    <a:lumMod val="60000"/>
                    <a:lumOff val="40000"/>
                  </a:schemeClr>
                </a:solidFill>
                <a:latin typeface="+mn-lt"/>
                <a:cs typeface="+mn-cs"/>
              </a:rPr>
              <a:t>Credit </a:t>
            </a:r>
          </a:p>
          <a:p>
            <a:pPr marL="0" indent="0">
              <a:lnSpc>
                <a:spcPct val="120000"/>
              </a:lnSpc>
              <a:spcBef>
                <a:spcPts val="200"/>
              </a:spcBef>
              <a:buNone/>
            </a:pPr>
            <a:r>
              <a:rPr lang="en-US" sz="2600" dirty="0">
                <a:solidFill>
                  <a:schemeClr val="tx1">
                    <a:lumMod val="75000"/>
                    <a:lumOff val="25000"/>
                  </a:schemeClr>
                </a:solidFill>
                <a:latin typeface="+mn-lt"/>
                <a:cs typeface="+mn-cs"/>
              </a:rPr>
              <a:t>Lenders check credit score and payment history to assess if bills &amp; other debts have been paid on time and in full.</a:t>
            </a:r>
          </a:p>
          <a:p>
            <a:pPr marL="0" indent="0" defTabSz="457200">
              <a:lnSpc>
                <a:spcPct val="100000"/>
              </a:lnSpc>
              <a:spcBef>
                <a:spcPts val="1000"/>
              </a:spcBef>
              <a:spcAft>
                <a:spcPts val="200"/>
              </a:spcAft>
              <a:buClr>
                <a:schemeClr val="accent1"/>
              </a:buClr>
              <a:buSzPct val="80000"/>
              <a:buNone/>
            </a:pPr>
            <a:r>
              <a:rPr lang="en-US" sz="2900" b="1" dirty="0">
                <a:solidFill>
                  <a:schemeClr val="tx1">
                    <a:lumMod val="75000"/>
                    <a:lumOff val="25000"/>
                  </a:schemeClr>
                </a:solidFill>
                <a:latin typeface="+mn-lt"/>
                <a:cs typeface="+mn-cs"/>
              </a:rPr>
              <a:t>Have you maintained or re-built strong credit?</a:t>
            </a:r>
          </a:p>
          <a:p>
            <a:pPr marL="0" indent="0">
              <a:buFont typeface="Arial"/>
              <a:buNone/>
            </a:pPr>
            <a:endParaRPr lang="en-US" sz="2200" b="1" dirty="0"/>
          </a:p>
        </p:txBody>
      </p:sp>
      <p:sp>
        <p:nvSpPr>
          <p:cNvPr id="7" name="TextBox 6"/>
          <p:cNvSpPr txBox="1"/>
          <p:nvPr/>
        </p:nvSpPr>
        <p:spPr>
          <a:xfrm>
            <a:off x="683426" y="5721813"/>
            <a:ext cx="7231034" cy="461665"/>
          </a:xfrm>
          <a:prstGeom prst="rect">
            <a:avLst/>
          </a:prstGeom>
          <a:noFill/>
        </p:spPr>
        <p:txBody>
          <a:bodyPr wrap="square" rtlCol="0">
            <a:spAutoFit/>
          </a:bodyPr>
          <a:lstStyle/>
          <a:p>
            <a:pPr lvl="0">
              <a:defRPr/>
            </a:pPr>
            <a:r>
              <a:rPr lang="en-US" sz="1200" dirty="0">
                <a:solidFill>
                  <a:prstClr val="black"/>
                </a:solidFill>
              </a:rPr>
              <a:t>Sources: https://myhome.freddiemac.com/blog/homeownership/20171204-4Cs-qualifying-mortgage and </a:t>
            </a:r>
            <a:r>
              <a:rPr lang="en-US" sz="1200" dirty="0" err="1">
                <a:solidFill>
                  <a:prstClr val="black"/>
                </a:solidFill>
              </a:rPr>
              <a:t>MoneySmart</a:t>
            </a:r>
            <a:r>
              <a:rPr lang="en-US" sz="1200" dirty="0">
                <a:solidFill>
                  <a:prstClr val="black"/>
                </a:solidFill>
              </a:rPr>
              <a:t> for Adults Module 7: Borrowing Basics  September 2018</a:t>
            </a:r>
            <a:endParaRPr kumimoji="0" lang="en-US" sz="12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48541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2361" y="5321621"/>
            <a:ext cx="479659" cy="609167"/>
          </a:xfrm>
          <a:prstGeom prst="rect">
            <a:avLst/>
          </a:prstGeom>
        </p:spPr>
      </p:pic>
      <p:sp>
        <p:nvSpPr>
          <p:cNvPr id="4" name="Title 3"/>
          <p:cNvSpPr txBox="1">
            <a:spLocks/>
          </p:cNvSpPr>
          <p:nvPr/>
        </p:nvSpPr>
        <p:spPr>
          <a:xfrm>
            <a:off x="408932" y="0"/>
            <a:ext cx="7796531" cy="274455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cap="none" spc="-60" baseline="0">
                <a:solidFill>
                  <a:schemeClr val="tx2"/>
                </a:solidFill>
                <a:latin typeface="Franklin Gothic Medium"/>
                <a:ea typeface="+mj-ea"/>
                <a:cs typeface="Franklin Gothic Medium"/>
              </a:defRPr>
            </a:lvl1pPr>
          </a:lstStyle>
          <a:p>
            <a:pPr algn="ctr"/>
            <a:r>
              <a:rPr lang="en-US" sz="4400" b="1" spc="0" dirty="0">
                <a:solidFill>
                  <a:srgbClr val="99CB38"/>
                </a:solidFill>
                <a:latin typeface="Trebuchet MS" panose="020B0603020202020204"/>
                <a:cs typeface="+mj-cs"/>
              </a:rPr>
              <a:t>Section 2</a:t>
            </a:r>
          </a:p>
          <a:p>
            <a:pPr algn="ctr"/>
            <a:r>
              <a:rPr lang="en-US" sz="4400" b="1" spc="0" dirty="0">
                <a:solidFill>
                  <a:srgbClr val="99CB38"/>
                </a:solidFill>
                <a:latin typeface="Trebuchet MS" panose="020B0603020202020204"/>
                <a:cs typeface="+mj-cs"/>
              </a:rPr>
              <a:t>  </a:t>
            </a:r>
          </a:p>
          <a:p>
            <a:pPr algn="ctr"/>
            <a:r>
              <a:rPr lang="en-US" sz="4400" b="1" spc="0" dirty="0">
                <a:solidFill>
                  <a:srgbClr val="99CB38"/>
                </a:solidFill>
                <a:latin typeface="Trebuchet MS" panose="020B0603020202020204"/>
                <a:cs typeface="+mj-cs"/>
              </a:rPr>
              <a:t>Credit Report Training</a:t>
            </a:r>
            <a:br>
              <a:rPr lang="en-US" sz="4400" b="1" spc="0" dirty="0">
                <a:solidFill>
                  <a:srgbClr val="99CB38"/>
                </a:solidFill>
                <a:latin typeface="Trebuchet MS" panose="020B0603020202020204"/>
                <a:cs typeface="+mj-cs"/>
              </a:rPr>
            </a:br>
            <a:r>
              <a:rPr lang="en-US" dirty="0"/>
              <a:t> </a:t>
            </a:r>
          </a:p>
        </p:txBody>
      </p:sp>
      <p:sp>
        <p:nvSpPr>
          <p:cNvPr id="5" name="TextBox 4"/>
          <p:cNvSpPr txBox="1"/>
          <p:nvPr/>
        </p:nvSpPr>
        <p:spPr>
          <a:xfrm>
            <a:off x="1439890" y="2541986"/>
            <a:ext cx="6264220" cy="1846659"/>
          </a:xfrm>
          <a:prstGeom prst="rect">
            <a:avLst/>
          </a:prstGeom>
          <a:noFill/>
        </p:spPr>
        <p:txBody>
          <a:bodyPr wrap="square" rtlCol="0">
            <a:spAutoFit/>
          </a:bodyPr>
          <a:lstStyle/>
          <a:p>
            <a:pPr algn="ctr"/>
            <a:r>
              <a:rPr lang="en-US" sz="2400" b="1" dirty="0">
                <a:solidFill>
                  <a:schemeClr val="tx2">
                    <a:lumMod val="75000"/>
                  </a:schemeClr>
                </a:solidFill>
                <a:latin typeface="+mj-lt"/>
              </a:rPr>
              <a:t>Your credit history can affect your access to credit, loans, jobs, housing, insurance and other important services </a:t>
            </a:r>
            <a:br>
              <a:rPr lang="en-US" sz="6000" b="1" dirty="0">
                <a:solidFill>
                  <a:schemeClr val="tx2">
                    <a:lumMod val="75000"/>
                  </a:schemeClr>
                </a:solidFill>
                <a:latin typeface="+mj-lt"/>
              </a:rPr>
            </a:br>
            <a:br>
              <a:rPr lang="en-US" dirty="0">
                <a:solidFill>
                  <a:schemeClr val="tx2">
                    <a:lumMod val="75000"/>
                  </a:schemeClr>
                </a:solidFill>
                <a:latin typeface="+mj-lt"/>
              </a:rPr>
            </a:br>
            <a:endParaRPr lang="en-US" sz="2400" dirty="0">
              <a:solidFill>
                <a:schemeClr val="tx2">
                  <a:lumMod val="75000"/>
                </a:schemeClr>
              </a:solidFill>
              <a:latin typeface="+mj-lt"/>
            </a:endParaRPr>
          </a:p>
        </p:txBody>
      </p:sp>
      <p:pic>
        <p:nvPicPr>
          <p:cNvPr id="2" name="Picture 1" descr="imag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55459" y="4160520"/>
            <a:ext cx="3810000" cy="2362889"/>
          </a:xfrm>
          <a:prstGeom prst="rect">
            <a:avLst/>
          </a:prstGeom>
        </p:spPr>
      </p:pic>
    </p:spTree>
    <p:extLst>
      <p:ext uri="{BB962C8B-B14F-4D97-AF65-F5344CB8AC3E}">
        <p14:creationId xmlns:p14="http://schemas.microsoft.com/office/powerpoint/2010/main" val="406891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C5CF-0FA3-402A-BF40-F51B9E5CE275}"/>
              </a:ext>
            </a:extLst>
          </p:cNvPr>
          <p:cNvSpPr>
            <a:spLocks noGrp="1"/>
          </p:cNvSpPr>
          <p:nvPr>
            <p:ph type="title"/>
          </p:nvPr>
        </p:nvSpPr>
        <p:spPr>
          <a:xfrm>
            <a:off x="261044" y="402639"/>
            <a:ext cx="7886700" cy="994172"/>
          </a:xfrm>
        </p:spPr>
        <p:txBody>
          <a:bodyPr>
            <a:normAutofit fontScale="90000"/>
          </a:bodyPr>
          <a:lstStyle/>
          <a:p>
            <a:pPr algn="ctr"/>
            <a:r>
              <a:rPr lang="en-US" sz="4000" dirty="0"/>
              <a:t>Our Mission</a:t>
            </a:r>
            <a:br>
              <a:rPr lang="en-US" sz="1600" dirty="0"/>
            </a:br>
            <a:endParaRPr lang="en-US" dirty="0"/>
          </a:p>
        </p:txBody>
      </p:sp>
      <p:sp>
        <p:nvSpPr>
          <p:cNvPr id="5" name="Slide Number Placeholder 4">
            <a:extLst>
              <a:ext uri="{FF2B5EF4-FFF2-40B4-BE49-F238E27FC236}">
                <a16:creationId xmlns:a16="http://schemas.microsoft.com/office/drawing/2014/main" id="{21EFBFCC-DD0D-42E8-952E-4EC1ECA69B6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buClrTx/>
              <a:defRPr/>
            </a:pPr>
            <a:fld id="{BC82DA84-0E23-4CB5-9692-00B58C15A333}" type="slidenum">
              <a:rPr lang="en-US" smtClean="0">
                <a:solidFill>
                  <a:prstClr val="white"/>
                </a:solidFill>
                <a:latin typeface="Trebuchet MS" panose="020B0603020202020204"/>
              </a:rPr>
              <a:pPr algn="r" defTabSz="685800">
                <a:buClrTx/>
                <a:defRPr/>
              </a:pPr>
              <a:t>2</a:t>
            </a:fld>
            <a:endParaRPr lang="en-US" sz="900" kern="1200" dirty="0">
              <a:solidFill>
                <a:prstClr val="white"/>
              </a:solidFill>
              <a:latin typeface="Trebuchet MS" panose="020B0603020202020204"/>
              <a:ea typeface="+mn-ea"/>
              <a:cs typeface="+mn-cs"/>
            </a:endParaRPr>
          </a:p>
        </p:txBody>
      </p:sp>
      <p:pic>
        <p:nvPicPr>
          <p:cNvPr id="9" name="Google Shape;165;p4">
            <a:extLst>
              <a:ext uri="{FF2B5EF4-FFF2-40B4-BE49-F238E27FC236}">
                <a16:creationId xmlns:a16="http://schemas.microsoft.com/office/drawing/2014/main" id="{8229487D-4AE7-A240-9181-0162370EEE17}"/>
              </a:ext>
            </a:extLst>
          </p:cNvPr>
          <p:cNvPicPr preferRelativeResize="0"/>
          <p:nvPr/>
        </p:nvPicPr>
        <p:blipFill>
          <a:blip r:embed="rId2" cstate="email">
            <a:extLst>
              <a:ext uri="{28A0092B-C50C-407E-A947-70E740481C1C}">
                <a14:useLocalDpi xmlns:a14="http://schemas.microsoft.com/office/drawing/2010/main"/>
              </a:ext>
            </a:extLst>
          </a:blip>
          <a:srcRect/>
          <a:stretch/>
        </p:blipFill>
        <p:spPr>
          <a:xfrm>
            <a:off x="523194" y="1517628"/>
            <a:ext cx="3270493" cy="4360658"/>
          </a:xfrm>
          <a:prstGeom prst="rect">
            <a:avLst/>
          </a:prstGeom>
          <a:noFill/>
          <a:ln>
            <a:noFill/>
          </a:ln>
        </p:spPr>
      </p:pic>
      <p:sp>
        <p:nvSpPr>
          <p:cNvPr id="3" name="Rectangle 2">
            <a:extLst>
              <a:ext uri="{FF2B5EF4-FFF2-40B4-BE49-F238E27FC236}">
                <a16:creationId xmlns:a16="http://schemas.microsoft.com/office/drawing/2014/main" id="{4227369E-04F3-0544-B57C-8FBAE2CC26B4}"/>
              </a:ext>
            </a:extLst>
          </p:cNvPr>
          <p:cNvSpPr/>
          <p:nvPr/>
        </p:nvSpPr>
        <p:spPr>
          <a:xfrm>
            <a:off x="4303986" y="1891448"/>
            <a:ext cx="4572000" cy="1477328"/>
          </a:xfrm>
          <a:prstGeom prst="rect">
            <a:avLst/>
          </a:prstGeom>
        </p:spPr>
        <p:txBody>
          <a:bodyPr>
            <a:spAutoFit/>
          </a:bodyPr>
          <a:lstStyle/>
          <a:p>
            <a:pPr lvl="0">
              <a:lnSpc>
                <a:spcPct val="90000"/>
              </a:lnSpc>
              <a:buClr>
                <a:schemeClr val="accent1"/>
              </a:buClr>
              <a:buSzPts val="2000"/>
            </a:pPr>
            <a:r>
              <a:rPr lang="en-US" sz="2000" dirty="0">
                <a:solidFill>
                  <a:srgbClr val="004C99"/>
                </a:solidFill>
                <a:latin typeface="Verdana"/>
                <a:ea typeface="Verdana"/>
                <a:cs typeface="Verdana"/>
                <a:sym typeface="Verdana"/>
              </a:rPr>
              <a:t>My Money Workshop is a nonprofit organization that educates people to manage their finances wisely and to make a lifetime of informed decisions.</a:t>
            </a:r>
          </a:p>
        </p:txBody>
      </p:sp>
      <p:sp>
        <p:nvSpPr>
          <p:cNvPr id="4" name="Rectangle 3">
            <a:extLst>
              <a:ext uri="{FF2B5EF4-FFF2-40B4-BE49-F238E27FC236}">
                <a16:creationId xmlns:a16="http://schemas.microsoft.com/office/drawing/2014/main" id="{0D49BB09-4049-E44A-A2DB-40D5FF32921F}"/>
              </a:ext>
            </a:extLst>
          </p:cNvPr>
          <p:cNvSpPr/>
          <p:nvPr/>
        </p:nvSpPr>
        <p:spPr>
          <a:xfrm>
            <a:off x="4303986" y="3860751"/>
            <a:ext cx="4572000" cy="1600438"/>
          </a:xfrm>
          <a:prstGeom prst="rect">
            <a:avLst/>
          </a:prstGeom>
        </p:spPr>
        <p:txBody>
          <a:bodyPr>
            <a:spAutoFit/>
          </a:bodyPr>
          <a:lstStyle/>
          <a:p>
            <a:pPr lvl="0">
              <a:buSzPts val="900"/>
            </a:pPr>
            <a:r>
              <a:rPr lang="en-US" sz="1400" b="1" dirty="0">
                <a:solidFill>
                  <a:schemeClr val="dk1"/>
                </a:solidFill>
                <a:latin typeface="Verdana"/>
                <a:ea typeface="Verdana"/>
                <a:cs typeface="Verdana"/>
                <a:sym typeface="Verdana"/>
              </a:rPr>
              <a:t>My Money Workshop, Inc. </a:t>
            </a:r>
            <a:r>
              <a:rPr lang="en-US" sz="1400" dirty="0">
                <a:solidFill>
                  <a:schemeClr val="dk1"/>
                </a:solidFill>
                <a:latin typeface="Verdana"/>
                <a:ea typeface="Verdana"/>
                <a:cs typeface="Verdana"/>
                <a:sym typeface="Verdana"/>
              </a:rPr>
              <a:t>instructors and guest speakers are volunteers. Please note that we provide the following information for educational purposes only during the live webinars, and is not intended to be, and should not be considered, advice with respect to your personal finances.</a:t>
            </a:r>
          </a:p>
        </p:txBody>
      </p:sp>
    </p:spTree>
    <p:extLst>
      <p:ext uri="{BB962C8B-B14F-4D97-AF65-F5344CB8AC3E}">
        <p14:creationId xmlns:p14="http://schemas.microsoft.com/office/powerpoint/2010/main" val="1273115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34" y="273935"/>
            <a:ext cx="8846750" cy="671113"/>
          </a:xfrm>
        </p:spPr>
        <p:txBody>
          <a:bodyPr>
            <a:normAutofit/>
          </a:bodyPr>
          <a:lstStyle/>
          <a:p>
            <a:r>
              <a:rPr lang="en-US" dirty="0"/>
              <a:t>What is Listed in a Credit Report?</a:t>
            </a:r>
          </a:p>
        </p:txBody>
      </p:sp>
      <p:sp>
        <p:nvSpPr>
          <p:cNvPr id="3" name="Content Placeholder 2"/>
          <p:cNvSpPr>
            <a:spLocks noGrp="1"/>
          </p:cNvSpPr>
          <p:nvPr>
            <p:ph idx="1"/>
          </p:nvPr>
        </p:nvSpPr>
        <p:spPr>
          <a:xfrm>
            <a:off x="543107" y="1126516"/>
            <a:ext cx="8224820" cy="5297711"/>
          </a:xfrm>
        </p:spPr>
        <p:txBody>
          <a:bodyPr>
            <a:normAutofit/>
          </a:bodyPr>
          <a:lstStyle/>
          <a:p>
            <a:pPr lvl="0">
              <a:spcAft>
                <a:spcPts val="0"/>
              </a:spcAft>
              <a:buFont typeface="Wingdings" panose="05000000000000000000" pitchFamily="2" charset="2"/>
              <a:buChar char="§"/>
            </a:pPr>
            <a:r>
              <a:rPr lang="en-US" sz="3200" b="0" dirty="0"/>
              <a:t>Your identifying information</a:t>
            </a:r>
          </a:p>
          <a:p>
            <a:pPr lvl="0">
              <a:spcAft>
                <a:spcPts val="0"/>
              </a:spcAft>
              <a:buFont typeface="Wingdings" panose="05000000000000000000" pitchFamily="2" charset="2"/>
              <a:buChar char="§"/>
            </a:pPr>
            <a:r>
              <a:rPr lang="en-US" sz="3000" b="0" dirty="0"/>
              <a:t>Your debts and some bills</a:t>
            </a:r>
          </a:p>
          <a:p>
            <a:pPr lvl="0">
              <a:lnSpc>
                <a:spcPct val="150000"/>
              </a:lnSpc>
              <a:spcBef>
                <a:spcPts val="600"/>
              </a:spcBef>
              <a:buFont typeface="Wingdings" panose="05000000000000000000" pitchFamily="2" charset="2"/>
              <a:buChar char="§"/>
            </a:pPr>
            <a:r>
              <a:rPr lang="en-US" sz="3000" b="0" dirty="0"/>
              <a:t>Public record information</a:t>
            </a:r>
          </a:p>
          <a:p>
            <a:pPr lvl="0">
              <a:lnSpc>
                <a:spcPct val="150000"/>
              </a:lnSpc>
              <a:spcBef>
                <a:spcPts val="0"/>
              </a:spcBef>
              <a:spcAft>
                <a:spcPts val="2400"/>
              </a:spcAft>
              <a:buFont typeface="Wingdings" panose="05000000000000000000" pitchFamily="2" charset="2"/>
              <a:buChar char="§"/>
            </a:pPr>
            <a:r>
              <a:rPr lang="en-US" sz="3000" b="0" dirty="0"/>
              <a:t>Your applications for new credit and other “inquiries”</a:t>
            </a:r>
            <a:endParaRPr lang="en-US" sz="800" dirty="0"/>
          </a:p>
          <a:p>
            <a:pPr marL="112014" lvl="0" indent="0">
              <a:lnSpc>
                <a:spcPct val="100000"/>
              </a:lnSpc>
              <a:spcBef>
                <a:spcPts val="600"/>
              </a:spcBef>
              <a:spcAft>
                <a:spcPts val="0"/>
              </a:spcAft>
              <a:buNone/>
            </a:pPr>
            <a:r>
              <a:rPr lang="en-US" sz="2400" dirty="0"/>
              <a:t>The nationwide credit reporting agencies are:</a:t>
            </a:r>
          </a:p>
        </p:txBody>
      </p:sp>
      <p:pic>
        <p:nvPicPr>
          <p:cNvPr id="7" name="Picture 6" descr="Equifax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1557" y="5642007"/>
            <a:ext cx="2342737" cy="666071"/>
          </a:xfrm>
          <a:prstGeom prst="rect">
            <a:avLst/>
          </a:prstGeom>
        </p:spPr>
      </p:pic>
      <p:pic>
        <p:nvPicPr>
          <p:cNvPr id="8" name="Picture 7" descr="Experian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9924" y="5835591"/>
            <a:ext cx="2044817" cy="102240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3" y="5532001"/>
            <a:ext cx="2825385" cy="892226"/>
          </a:xfrm>
          <a:prstGeom prst="rect">
            <a:avLst/>
          </a:prstGeom>
        </p:spPr>
      </p:pic>
    </p:spTree>
    <p:extLst>
      <p:ext uri="{BB962C8B-B14F-4D97-AF65-F5344CB8AC3E}">
        <p14:creationId xmlns:p14="http://schemas.microsoft.com/office/powerpoint/2010/main" val="3200552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 y="160421"/>
            <a:ext cx="9168064" cy="914894"/>
          </a:xfrm>
        </p:spPr>
        <p:txBody>
          <a:bodyPr>
            <a:normAutofit fontScale="90000"/>
          </a:bodyPr>
          <a:lstStyle/>
          <a:p>
            <a:r>
              <a:rPr lang="en-US" dirty="0"/>
              <a:t>Who Uses Credit Reports and Scores?</a:t>
            </a:r>
          </a:p>
        </p:txBody>
      </p:sp>
      <p:sp>
        <p:nvSpPr>
          <p:cNvPr id="3" name="Content Placeholder 2"/>
          <p:cNvSpPr>
            <a:spLocks noGrp="1"/>
          </p:cNvSpPr>
          <p:nvPr>
            <p:ph sz="half" idx="1"/>
          </p:nvPr>
        </p:nvSpPr>
        <p:spPr>
          <a:xfrm>
            <a:off x="457199" y="1600200"/>
            <a:ext cx="7910945" cy="4525963"/>
          </a:xfrm>
        </p:spPr>
        <p:txBody>
          <a:bodyPr>
            <a:noAutofit/>
          </a:bodyPr>
          <a:lstStyle/>
          <a:p>
            <a:pPr>
              <a:lnSpc>
                <a:spcPct val="100000"/>
              </a:lnSpc>
              <a:buFont typeface="Wingdings" panose="05000000000000000000" pitchFamily="2" charset="2"/>
              <a:buChar char="§"/>
            </a:pPr>
            <a:r>
              <a:rPr lang="en-US" sz="2900" dirty="0"/>
              <a:t>Financial institutions</a:t>
            </a:r>
          </a:p>
          <a:p>
            <a:pPr>
              <a:lnSpc>
                <a:spcPct val="100000"/>
              </a:lnSpc>
              <a:buFont typeface="Wingdings" panose="05000000000000000000" pitchFamily="2" charset="2"/>
              <a:buChar char="§"/>
            </a:pPr>
            <a:r>
              <a:rPr lang="en-US" sz="2900" dirty="0"/>
              <a:t>Some landlords </a:t>
            </a:r>
          </a:p>
          <a:p>
            <a:pPr>
              <a:lnSpc>
                <a:spcPct val="100000"/>
              </a:lnSpc>
              <a:buFont typeface="Wingdings" panose="05000000000000000000" pitchFamily="2" charset="2"/>
              <a:buChar char="§"/>
            </a:pPr>
            <a:r>
              <a:rPr lang="en-US" sz="2900" dirty="0"/>
              <a:t>Utility companies</a:t>
            </a:r>
          </a:p>
          <a:p>
            <a:pPr>
              <a:lnSpc>
                <a:spcPct val="100000"/>
              </a:lnSpc>
              <a:buFont typeface="Wingdings" panose="05000000000000000000" pitchFamily="2" charset="2"/>
              <a:buChar char="§"/>
            </a:pPr>
            <a:r>
              <a:rPr lang="en-US" sz="2900" dirty="0"/>
              <a:t>Some cell phone companies</a:t>
            </a:r>
          </a:p>
          <a:p>
            <a:pPr>
              <a:lnSpc>
                <a:spcPct val="100000"/>
              </a:lnSpc>
              <a:buFont typeface="Wingdings" panose="05000000000000000000" pitchFamily="2" charset="2"/>
              <a:buChar char="§"/>
            </a:pPr>
            <a:r>
              <a:rPr lang="en-US" sz="2900" dirty="0"/>
              <a:t>Insurance companies (in some states)</a:t>
            </a:r>
          </a:p>
          <a:p>
            <a:pPr>
              <a:lnSpc>
                <a:spcPct val="100000"/>
              </a:lnSpc>
              <a:buFont typeface="Wingdings" panose="05000000000000000000" pitchFamily="2" charset="2"/>
              <a:buChar char="§"/>
            </a:pPr>
            <a:r>
              <a:rPr lang="en-US" sz="2900" dirty="0"/>
              <a:t>Employers (in some states)</a:t>
            </a:r>
          </a:p>
          <a:p>
            <a:pPr>
              <a:lnSpc>
                <a:spcPct val="100000"/>
              </a:lnSpc>
              <a:buFont typeface="Wingdings" panose="05000000000000000000" pitchFamily="2" charset="2"/>
              <a:buChar char="§"/>
            </a:pPr>
            <a:r>
              <a:rPr lang="en-US" sz="2900" dirty="0"/>
              <a:t>Some state agencies or affiliated organizations </a:t>
            </a:r>
          </a:p>
        </p:txBody>
      </p:sp>
      <p:pic>
        <p:nvPicPr>
          <p:cNvPr id="5" name="Picture 4" descr="home-benefits-illustration-approved-2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3009" y="1241555"/>
            <a:ext cx="3813593" cy="2440699"/>
          </a:xfrm>
          <a:prstGeom prst="rect">
            <a:avLst/>
          </a:prstGeom>
        </p:spPr>
      </p:pic>
    </p:spTree>
    <p:extLst>
      <p:ext uri="{BB962C8B-B14F-4D97-AF65-F5344CB8AC3E}">
        <p14:creationId xmlns:p14="http://schemas.microsoft.com/office/powerpoint/2010/main" val="22756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07" y="233830"/>
            <a:ext cx="8566014" cy="670817"/>
          </a:xfrm>
        </p:spPr>
        <p:txBody>
          <a:bodyPr>
            <a:normAutofit fontScale="90000"/>
          </a:bodyPr>
          <a:lstStyle/>
          <a:p>
            <a:r>
              <a:rPr lang="en-US" dirty="0"/>
              <a:t>Five Factors in General FICO</a:t>
            </a:r>
            <a:r>
              <a:rPr lang="en-US" baseline="30000" dirty="0"/>
              <a:t>®</a:t>
            </a:r>
            <a:r>
              <a:rPr lang="en-US" dirty="0"/>
              <a:t> Model</a:t>
            </a:r>
          </a:p>
        </p:txBody>
      </p:sp>
      <p:pic>
        <p:nvPicPr>
          <p:cNvPr id="8" name="Picture 7" descr="Colorful pie chart. &#10;Starting at top, clockwise:&#10;Largest slice is red (payment history 35%)&#10;Orange slice is Amounts Owed - 30%&#10;Green slide is Length of Credit History - 15%&#10;Yellow slice is Credit Mix - 10%&#10;Blue slice is New Credit -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0332" y="1182572"/>
            <a:ext cx="3223335" cy="3092305"/>
          </a:xfrm>
          <a:prstGeom prst="rect">
            <a:avLst/>
          </a:prstGeom>
        </p:spPr>
      </p:pic>
      <p:sp>
        <p:nvSpPr>
          <p:cNvPr id="9" name="TextBox 8"/>
          <p:cNvSpPr txBox="1"/>
          <p:nvPr/>
        </p:nvSpPr>
        <p:spPr>
          <a:xfrm>
            <a:off x="815564" y="1482229"/>
            <a:ext cx="2217338" cy="400110"/>
          </a:xfrm>
          <a:prstGeom prst="rect">
            <a:avLst/>
          </a:prstGeom>
          <a:noFill/>
        </p:spPr>
        <p:txBody>
          <a:bodyPr wrap="none" rtlCol="0">
            <a:spAutoFit/>
          </a:bodyPr>
          <a:lstStyle/>
          <a:p>
            <a:pPr algn="r"/>
            <a:r>
              <a:rPr lang="en-US" sz="2000" dirty="0">
                <a:latin typeface="+mj-lt"/>
              </a:rPr>
              <a:t>New Credit – 10%</a:t>
            </a:r>
          </a:p>
        </p:txBody>
      </p:sp>
      <p:sp>
        <p:nvSpPr>
          <p:cNvPr id="10" name="TextBox 9"/>
          <p:cNvSpPr txBox="1"/>
          <p:nvPr/>
        </p:nvSpPr>
        <p:spPr>
          <a:xfrm>
            <a:off x="911103" y="2655440"/>
            <a:ext cx="2121799" cy="400110"/>
          </a:xfrm>
          <a:prstGeom prst="rect">
            <a:avLst/>
          </a:prstGeom>
          <a:noFill/>
        </p:spPr>
        <p:txBody>
          <a:bodyPr wrap="none" rtlCol="0">
            <a:spAutoFit/>
          </a:bodyPr>
          <a:lstStyle/>
          <a:p>
            <a:pPr algn="r"/>
            <a:r>
              <a:rPr lang="en-US" sz="2000" dirty="0">
                <a:latin typeface="+mj-lt"/>
              </a:rPr>
              <a:t>Credit Mix – 10% </a:t>
            </a:r>
          </a:p>
        </p:txBody>
      </p:sp>
      <p:sp>
        <p:nvSpPr>
          <p:cNvPr id="11" name="TextBox 10"/>
          <p:cNvSpPr txBox="1"/>
          <p:nvPr/>
        </p:nvSpPr>
        <p:spPr>
          <a:xfrm>
            <a:off x="589669" y="3343022"/>
            <a:ext cx="2443233" cy="707886"/>
          </a:xfrm>
          <a:prstGeom prst="rect">
            <a:avLst/>
          </a:prstGeom>
          <a:noFill/>
        </p:spPr>
        <p:txBody>
          <a:bodyPr wrap="none" rtlCol="0">
            <a:spAutoFit/>
          </a:bodyPr>
          <a:lstStyle/>
          <a:p>
            <a:r>
              <a:rPr lang="en-US" sz="2000" dirty="0">
                <a:latin typeface="+mj-lt"/>
              </a:rPr>
              <a:t>Length of </a:t>
            </a:r>
            <a:br>
              <a:rPr lang="en-US" sz="2000" dirty="0">
                <a:latin typeface="+mj-lt"/>
              </a:rPr>
            </a:br>
            <a:r>
              <a:rPr lang="en-US" sz="2000" dirty="0">
                <a:latin typeface="+mj-lt"/>
              </a:rPr>
              <a:t>Credit History – 15%</a:t>
            </a:r>
          </a:p>
        </p:txBody>
      </p:sp>
      <p:sp>
        <p:nvSpPr>
          <p:cNvPr id="3" name="Content Placeholder 2"/>
          <p:cNvSpPr>
            <a:spLocks noGrp="1"/>
          </p:cNvSpPr>
          <p:nvPr>
            <p:ph idx="1"/>
          </p:nvPr>
        </p:nvSpPr>
        <p:spPr>
          <a:xfrm>
            <a:off x="6183668" y="1337435"/>
            <a:ext cx="2855402" cy="543153"/>
          </a:xfrm>
        </p:spPr>
        <p:txBody>
          <a:bodyPr>
            <a:normAutofit fontScale="70000" lnSpcReduction="20000"/>
          </a:bodyPr>
          <a:lstStyle/>
          <a:p>
            <a:pPr marL="0" indent="0">
              <a:buNone/>
            </a:pPr>
            <a:r>
              <a:rPr lang="en-US" sz="2000" dirty="0"/>
              <a:t>Payment History – 35% </a:t>
            </a:r>
          </a:p>
        </p:txBody>
      </p:sp>
      <p:sp>
        <p:nvSpPr>
          <p:cNvPr id="12" name="TextBox 11"/>
          <p:cNvSpPr txBox="1"/>
          <p:nvPr/>
        </p:nvSpPr>
        <p:spPr>
          <a:xfrm>
            <a:off x="6226679" y="3224285"/>
            <a:ext cx="2695097" cy="400110"/>
          </a:xfrm>
          <a:prstGeom prst="rect">
            <a:avLst/>
          </a:prstGeom>
          <a:noFill/>
        </p:spPr>
        <p:txBody>
          <a:bodyPr wrap="none" rtlCol="0">
            <a:spAutoFit/>
          </a:bodyPr>
          <a:lstStyle/>
          <a:p>
            <a:r>
              <a:rPr lang="en-US" sz="2000" dirty="0">
                <a:latin typeface="+mj-lt"/>
              </a:rPr>
              <a:t>Amounts Owed – 30% </a:t>
            </a:r>
          </a:p>
        </p:txBody>
      </p:sp>
      <p:sp>
        <p:nvSpPr>
          <p:cNvPr id="13" name="Title 1"/>
          <p:cNvSpPr txBox="1">
            <a:spLocks/>
          </p:cNvSpPr>
          <p:nvPr/>
        </p:nvSpPr>
        <p:spPr>
          <a:xfrm>
            <a:off x="591633" y="4527355"/>
            <a:ext cx="7499213" cy="466031"/>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none" spc="-60" baseline="0">
                <a:solidFill>
                  <a:schemeClr val="tx2"/>
                </a:solidFill>
                <a:latin typeface="Franklin Gothic Medium"/>
                <a:ea typeface="+mj-ea"/>
                <a:cs typeface="Franklin Gothic Medium"/>
              </a:defRPr>
            </a:lvl1pPr>
          </a:lstStyle>
          <a:p>
            <a:r>
              <a:rPr lang="en-US" sz="2800" dirty="0"/>
              <a:t>Credit Scores &amp; Mortgages  </a:t>
            </a:r>
          </a:p>
        </p:txBody>
      </p:sp>
      <p:sp>
        <p:nvSpPr>
          <p:cNvPr id="4" name="TextBox 3"/>
          <p:cNvSpPr txBox="1"/>
          <p:nvPr/>
        </p:nvSpPr>
        <p:spPr>
          <a:xfrm>
            <a:off x="657481" y="4965772"/>
            <a:ext cx="7367515" cy="1292662"/>
          </a:xfrm>
          <a:prstGeom prst="rect">
            <a:avLst/>
          </a:prstGeom>
          <a:noFill/>
        </p:spPr>
        <p:txBody>
          <a:bodyPr wrap="square" rtlCol="0">
            <a:spAutoFit/>
          </a:bodyPr>
          <a:lstStyle/>
          <a:p>
            <a:r>
              <a:rPr lang="en-US" dirty="0"/>
              <a:t>In terms of Credit Scores and Mortgage Loan Pricing the following applies:</a:t>
            </a:r>
          </a:p>
          <a:p>
            <a:endParaRPr lang="en-US" sz="600" dirty="0"/>
          </a:p>
          <a:p>
            <a:pPr indent="1092200"/>
            <a:r>
              <a:rPr lang="en-US" b="1" dirty="0"/>
              <a:t>740 and above is Ideal</a:t>
            </a:r>
          </a:p>
          <a:p>
            <a:pPr indent="1092200"/>
            <a:r>
              <a:rPr lang="en-US" b="1" dirty="0"/>
              <a:t>700 – 739 is Average</a:t>
            </a:r>
          </a:p>
          <a:p>
            <a:pPr indent="1092200"/>
            <a:r>
              <a:rPr lang="en-US" b="1" dirty="0"/>
              <a:t>699 and below – will significantly increase pricing. </a:t>
            </a:r>
            <a:endParaRPr lang="en-US" dirty="0"/>
          </a:p>
        </p:txBody>
      </p:sp>
      <p:cxnSp>
        <p:nvCxnSpPr>
          <p:cNvPr id="14" name="Straight Connector 13"/>
          <p:cNvCxnSpPr/>
          <p:nvPr/>
        </p:nvCxnSpPr>
        <p:spPr>
          <a:xfrm flipV="1">
            <a:off x="646226" y="4326337"/>
            <a:ext cx="8036078" cy="136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3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70" y="0"/>
            <a:ext cx="9328014" cy="548639"/>
          </a:xfrm>
        </p:spPr>
        <p:txBody>
          <a:bodyPr>
            <a:normAutofit fontScale="90000"/>
          </a:bodyPr>
          <a:lstStyle/>
          <a:p>
            <a:r>
              <a:rPr lang="en-US" dirty="0"/>
              <a:t>Apply it: Getting My Credit Reports</a:t>
            </a:r>
          </a:p>
        </p:txBody>
      </p:sp>
      <p:graphicFrame>
        <p:nvGraphicFramePr>
          <p:cNvPr id="6" name="banded without total row">
            <a:extLst>
              <a:ext uri="{FF2B5EF4-FFF2-40B4-BE49-F238E27FC236}">
                <a16:creationId xmlns:a16="http://schemas.microsoft.com/office/drawing/2014/main" id="{C95DE0BB-0AEE-49E2-A98F-ADC08EB8EB16}"/>
              </a:ext>
            </a:extLst>
          </p:cNvPr>
          <p:cNvGraphicFramePr>
            <a:graphicFrameLocks/>
          </p:cNvGraphicFramePr>
          <p:nvPr>
            <p:custDataLst>
              <p:tags r:id="rId1"/>
            </p:custDataLst>
            <p:extLst>
              <p:ext uri="{D42A27DB-BD31-4B8C-83A1-F6EECF244321}">
                <p14:modId xmlns:p14="http://schemas.microsoft.com/office/powerpoint/2010/main" val="3667691591"/>
              </p:ext>
            </p:extLst>
          </p:nvPr>
        </p:nvGraphicFramePr>
        <p:xfrm>
          <a:off x="200524" y="1590841"/>
          <a:ext cx="8796423" cy="4665580"/>
        </p:xfrm>
        <a:graphic>
          <a:graphicData uri="http://schemas.openxmlformats.org/drawingml/2006/table">
            <a:tbl>
              <a:tblPr firstRow="1" bandRow="1">
                <a:tableStyleId>{3B4B98B0-60AC-42C2-AFA5-B58CD77FA1E5}</a:tableStyleId>
              </a:tblPr>
              <a:tblGrid>
                <a:gridCol w="5108897">
                  <a:extLst>
                    <a:ext uri="{9D8B030D-6E8A-4147-A177-3AD203B41FA5}">
                      <a16:colId xmlns:a16="http://schemas.microsoft.com/office/drawing/2014/main" val="20000"/>
                    </a:ext>
                  </a:extLst>
                </a:gridCol>
                <a:gridCol w="3687526">
                  <a:extLst>
                    <a:ext uri="{9D8B030D-6E8A-4147-A177-3AD203B41FA5}">
                      <a16:colId xmlns:a16="http://schemas.microsoft.com/office/drawing/2014/main" val="3459715734"/>
                    </a:ext>
                  </a:extLst>
                </a:gridCol>
              </a:tblGrid>
              <a:tr h="326161">
                <a:tc>
                  <a:txBody>
                    <a:bodyPr/>
                    <a:lstStyle/>
                    <a:p>
                      <a:pPr algn="l"/>
                      <a:r>
                        <a:rPr lang="en-US" sz="1400" dirty="0">
                          <a:solidFill>
                            <a:schemeClr val="accent5"/>
                          </a:solidFill>
                          <a:latin typeface="Segoe UI Semibold" panose="020B0702040204020203" pitchFamily="34" charset="0"/>
                        </a:rPr>
                        <a:t>Online</a:t>
                      </a:r>
                      <a:r>
                        <a:rPr lang="en-US" sz="1400" baseline="0" dirty="0">
                          <a:solidFill>
                            <a:schemeClr val="accent5"/>
                          </a:solidFill>
                          <a:latin typeface="Segoe UI Semibold" panose="020B0702040204020203" pitchFamily="34" charset="0"/>
                        </a:rPr>
                        <a:t> </a:t>
                      </a:r>
                      <a:endParaRPr lang="en-US" sz="1400" dirty="0">
                        <a:solidFill>
                          <a:schemeClr val="accent5"/>
                        </a:solidFill>
                        <a:latin typeface="Segoe UI Semibold" panose="020B0702040204020203" pitchFamily="34" charset="0"/>
                      </a:endParaRPr>
                    </a:p>
                  </a:txBody>
                  <a:tcPr marL="91389" marR="91389"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a:r>
                        <a:rPr lang="en-US" sz="1400" dirty="0">
                          <a:solidFill>
                            <a:schemeClr val="accent5"/>
                          </a:solidFill>
                          <a:latin typeface="Segoe UI Semibold" panose="020B0702040204020203" pitchFamily="34" charset="0"/>
                        </a:rPr>
                        <a:t>Mailing </a:t>
                      </a:r>
                    </a:p>
                  </a:txBody>
                  <a:tcPr marL="91389" marR="91389"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84939">
                <a:tc>
                  <a:txBody>
                    <a:bodyPr/>
                    <a:lstStyle/>
                    <a:p>
                      <a:r>
                        <a:rPr lang="en-US" sz="1200" dirty="0"/>
                        <a:t>1. Go to annualcreditreport.com. This is the only place authorized to fill orders for the free credit reports you are entitled to every 12 months under the law.</a:t>
                      </a:r>
                      <a:endParaRPr lang="en-US" sz="1200" b="0" dirty="0">
                        <a:latin typeface="Segoe UI Light" panose="020B0502040204020203" pitchFamily="34" charset="0"/>
                      </a:endParaRPr>
                    </a:p>
                  </a:txBody>
                  <a:tcPr marL="91389" marR="91389" anchor="ct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200" dirty="0"/>
                        <a:t>1. Complete the Annual Credit Report Request Form located</a:t>
                      </a:r>
                      <a:r>
                        <a:rPr lang="en-US" sz="1200" baseline="0" dirty="0"/>
                        <a:t> at </a:t>
                      </a:r>
                      <a:r>
                        <a:rPr lang="en-US" sz="1200" dirty="0"/>
                        <a:t>www.annualcreditreport.com/ </a:t>
                      </a:r>
                      <a:r>
                        <a:rPr lang="en-US" sz="1200" dirty="0" err="1"/>
                        <a:t>manualRequestForm.action</a:t>
                      </a:r>
                      <a:r>
                        <a:rPr lang="en-US" sz="1200" dirty="0"/>
                        <a:t>.</a:t>
                      </a:r>
                      <a:endParaRPr lang="en-US" sz="1200" b="0" dirty="0">
                        <a:latin typeface="Segoe UI Light" panose="020B0502040204020203" pitchFamily="34" charset="0"/>
                      </a:endParaRPr>
                    </a:p>
                  </a:txBody>
                  <a:tcPr marL="91389" marR="91389" anchor="ct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773776034"/>
                  </a:ext>
                </a:extLst>
              </a:tr>
              <a:tr h="1138509">
                <a:tc>
                  <a:txBody>
                    <a:bodyPr/>
                    <a:lstStyle/>
                    <a:p>
                      <a:r>
                        <a:rPr lang="en-US" sz="1200" dirty="0"/>
                        <a:t>2. Complete the online form with your name, date of birth, Social Security number, current address, and previous address if you have lived at your current address for less than two years. </a:t>
                      </a:r>
                      <a:endParaRPr lang="en-US" sz="1200" b="0" dirty="0">
                        <a:latin typeface="Segoe UI Light" panose="020B0502040204020203" pitchFamily="34" charset="0"/>
                      </a:endParaRPr>
                    </a:p>
                  </a:txBody>
                  <a:tcPr marL="91389" marR="91389"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Mail it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Annual Credit Report Request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 Box 105281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Atlanta, GA 30348-5281</a:t>
                      </a:r>
                      <a:endParaRPr lang="en-US" sz="1200" b="0" dirty="0">
                        <a:latin typeface="Segoe UI Light" panose="020B0502040204020203" pitchFamily="34" charset="0"/>
                      </a:endParaRPr>
                    </a:p>
                  </a:txBody>
                  <a:tcPr marL="91389" marR="91389"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2"/>
                  </a:ext>
                </a:extLst>
              </a:tr>
              <a:tr h="251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Pick the report(s) you want: Equifax, Experian, or TransUnion. For each of the three reports, you will complete an additional form that includes security questions based on information from your credit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you are unable to answer the questions, you will need to use another method to get your reports.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t>Make sure you are on a secure Internet connection—try not to use a public wireless Internet connection or a public computer.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t>Make sure you can either print your report or save it. However, if you are using a public computer, do not save the report. Instead, print it and take the report home. </a:t>
                      </a:r>
                      <a:endParaRPr lang="en-US" sz="1200" b="0" dirty="0">
                        <a:latin typeface="Segoe UI Light" panose="020B0502040204020203" pitchFamily="34" charset="0"/>
                      </a:endParaRPr>
                    </a:p>
                  </a:txBody>
                  <a:tcPr marL="91389" marR="91389"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5"/>
                          </a:solidFill>
                          <a:latin typeface="Segoe UI Semibold" panose="020B0702040204020203" pitchFamily="34" charset="0"/>
                          <a:ea typeface="+mn-ea"/>
                          <a:cs typeface="+mn-cs"/>
                        </a:rPr>
                        <a:t>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accent5"/>
                        </a:solidFill>
                        <a:latin typeface="Segoe UI Semibold" panose="020B07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Call 1-877-322-8228</a:t>
                      </a:r>
                      <a:endParaRPr lang="en-US" sz="1200" b="0" kern="1200" dirty="0">
                        <a:solidFill>
                          <a:schemeClr val="accent5"/>
                        </a:solidFill>
                        <a:latin typeface="Segoe UI Semibold" panose="020B0702040204020203" pitchFamily="34" charset="0"/>
                        <a:ea typeface="+mn-ea"/>
                        <a:cs typeface="+mn-cs"/>
                      </a:endParaRPr>
                    </a:p>
                  </a:txBody>
                  <a:tcPr marL="91389" marR="91389">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8" name="Straight Connector 7"/>
          <p:cNvCxnSpPr/>
          <p:nvPr/>
        </p:nvCxnSpPr>
        <p:spPr>
          <a:xfrm flipV="1">
            <a:off x="5342709" y="4200688"/>
            <a:ext cx="3526971" cy="261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289234" y="3771457"/>
            <a:ext cx="3526971" cy="261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3708" y="542835"/>
            <a:ext cx="8736607" cy="1077218"/>
          </a:xfrm>
          <a:prstGeom prst="rect">
            <a:avLst/>
          </a:prstGeom>
          <a:noFill/>
        </p:spPr>
        <p:txBody>
          <a:bodyPr wrap="square" rtlCol="0">
            <a:spAutoFit/>
          </a:bodyPr>
          <a:lstStyle/>
          <a:p>
            <a:r>
              <a:rPr lang="en-US" sz="1400" dirty="0"/>
              <a:t>You can order the </a:t>
            </a:r>
            <a:r>
              <a:rPr lang="en-US" sz="1400" b="1" dirty="0"/>
              <a:t>free credit reports </a:t>
            </a:r>
            <a:r>
              <a:rPr lang="en-US" sz="1400" dirty="0"/>
              <a:t>you are entitled to by law from the three nationwide credit reporting agencies either online, by mail, or by phone. </a:t>
            </a:r>
          </a:p>
          <a:p>
            <a:endParaRPr lang="en-US" sz="800" dirty="0"/>
          </a:p>
          <a:p>
            <a:r>
              <a:rPr lang="en-US" sz="1400" dirty="0"/>
              <a:t>There are also “specialty” consumer reporting agencies that track, for example, a person’s history of handling a checking account. For information, visit </a:t>
            </a:r>
            <a:r>
              <a:rPr lang="en-US" sz="1400" b="1" dirty="0"/>
              <a:t>consumerfinance.gov</a:t>
            </a:r>
            <a:r>
              <a:rPr lang="en-US" sz="1400" dirty="0"/>
              <a:t> and search for “list of consumer reporting companies.” </a:t>
            </a:r>
          </a:p>
        </p:txBody>
      </p:sp>
    </p:spTree>
    <p:extLst>
      <p:ext uri="{BB962C8B-B14F-4D97-AF65-F5344CB8AC3E}">
        <p14:creationId xmlns:p14="http://schemas.microsoft.com/office/powerpoint/2010/main" val="381319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p:nvPr>
        </p:nvSpPr>
        <p:spPr>
          <a:xfrm>
            <a:off x="577986" y="172295"/>
            <a:ext cx="7499213" cy="881682"/>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5400" kern="1200" cap="none" spc="-80" baseline="0">
                <a:solidFill>
                  <a:schemeClr val="tx1"/>
                </a:solidFill>
                <a:latin typeface="Franklin Gothic Medium"/>
                <a:ea typeface="+mj-ea"/>
                <a:cs typeface="Franklin Gothic Medium"/>
              </a:defRPr>
            </a:lvl1pPr>
          </a:lstStyle>
          <a:p>
            <a:pPr algn="ctr"/>
            <a:r>
              <a:rPr lang="en-US" sz="3600" dirty="0">
                <a:solidFill>
                  <a:schemeClr val="accent6"/>
                </a:solidFill>
              </a:rPr>
              <a:t>Build, Repair, and Maintain a Productive Credit History</a:t>
            </a:r>
          </a:p>
        </p:txBody>
      </p:sp>
      <p:sp>
        <p:nvSpPr>
          <p:cNvPr id="12" name="TextBox 11"/>
          <p:cNvSpPr txBox="1"/>
          <p:nvPr/>
        </p:nvSpPr>
        <p:spPr>
          <a:xfrm>
            <a:off x="734762" y="1330716"/>
            <a:ext cx="8213288" cy="4524315"/>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400" dirty="0">
                <a:latin typeface="+mj-lt"/>
              </a:rPr>
              <a:t>Dispute and correct any errors </a:t>
            </a:r>
          </a:p>
          <a:p>
            <a:pPr marL="285750" indent="-285750">
              <a:spcAft>
                <a:spcPts val="600"/>
              </a:spcAft>
              <a:buFont typeface="Wingdings" panose="05000000000000000000" pitchFamily="2" charset="2"/>
              <a:buChar char="§"/>
            </a:pPr>
            <a:r>
              <a:rPr lang="en-US" sz="2400" dirty="0">
                <a:latin typeface="+mj-lt"/>
              </a:rPr>
              <a:t>Make sure collection accounts on your report belong to you </a:t>
            </a:r>
          </a:p>
          <a:p>
            <a:pPr marL="285750" indent="-285750">
              <a:spcAft>
                <a:spcPts val="600"/>
              </a:spcAft>
              <a:buFont typeface="Wingdings" panose="05000000000000000000" pitchFamily="2" charset="2"/>
              <a:buChar char="§"/>
            </a:pPr>
            <a:r>
              <a:rPr lang="en-US" sz="2400" dirty="0">
                <a:latin typeface="+mj-lt"/>
              </a:rPr>
              <a:t>Pay all bills on time as agreed</a:t>
            </a:r>
          </a:p>
          <a:p>
            <a:pPr marL="285750" indent="-285750">
              <a:spcAft>
                <a:spcPts val="600"/>
              </a:spcAft>
              <a:buFont typeface="Wingdings" panose="05000000000000000000" pitchFamily="2" charset="2"/>
              <a:buChar char="§"/>
            </a:pPr>
            <a:r>
              <a:rPr lang="en-US" sz="2400" dirty="0">
                <a:latin typeface="+mj-lt"/>
              </a:rPr>
              <a:t>Try and use no more than 20 or 30% of your available credit</a:t>
            </a:r>
          </a:p>
          <a:p>
            <a:pPr marL="285750" indent="-285750">
              <a:buFont typeface="Wingdings" panose="05000000000000000000" pitchFamily="2" charset="2"/>
              <a:buChar char="§"/>
            </a:pPr>
            <a:r>
              <a:rPr lang="en-US" sz="2400" dirty="0">
                <a:latin typeface="+mj-lt"/>
              </a:rPr>
              <a:t>Keep old accounts open. Older accounts create a longer credit history </a:t>
            </a:r>
          </a:p>
          <a:p>
            <a:pPr marL="285750" indent="-285750">
              <a:spcAft>
                <a:spcPts val="600"/>
              </a:spcAft>
              <a:buFont typeface="Wingdings" panose="05000000000000000000" pitchFamily="2" charset="2"/>
              <a:buChar char="§"/>
            </a:pPr>
            <a:r>
              <a:rPr lang="en-US" sz="2400" dirty="0">
                <a:latin typeface="+mj-lt"/>
              </a:rPr>
              <a:t>Too many inquiries can negatively affect your scores</a:t>
            </a:r>
          </a:p>
          <a:p>
            <a:pPr marL="285750" indent="-285750">
              <a:spcAft>
                <a:spcPts val="600"/>
              </a:spcAft>
              <a:buFont typeface="Wingdings" panose="05000000000000000000" pitchFamily="2" charset="2"/>
              <a:buChar char="§"/>
            </a:pPr>
            <a:r>
              <a:rPr lang="en-US" sz="2400" dirty="0">
                <a:latin typeface="+mj-lt"/>
              </a:rPr>
              <a:t>Don’t apply for too much or new credit </a:t>
            </a:r>
          </a:p>
          <a:p>
            <a:pPr marL="285750" indent="-285750">
              <a:buFont typeface="Wingdings" panose="05000000000000000000" pitchFamily="2" charset="2"/>
              <a:buChar char="§"/>
            </a:pPr>
            <a:r>
              <a:rPr lang="en-US" sz="2400" dirty="0">
                <a:latin typeface="+mj-lt"/>
              </a:rPr>
              <a:t>Pay your taxes &amp; child support in full and on time</a:t>
            </a:r>
            <a:br>
              <a:rPr lang="en-US" sz="2800" dirty="0">
                <a:latin typeface="+mj-lt"/>
              </a:rPr>
            </a:br>
            <a:endParaRPr lang="en-US" dirty="0">
              <a:latin typeface="+mj-lt"/>
            </a:endParaRPr>
          </a:p>
        </p:txBody>
      </p:sp>
      <p:pic>
        <p:nvPicPr>
          <p:cNvPr id="3" name="Picture 2" descr="images.jpg"/>
          <p:cNvPicPr>
            <a:picLocks noChangeAspect="1"/>
          </p:cNvPicPr>
          <p:nvPr/>
        </p:nvPicPr>
        <p:blipFill rotWithShape="1">
          <a:blip r:embed="rId2" cstate="email">
            <a:extLst>
              <a:ext uri="{28A0092B-C50C-407E-A947-70E740481C1C}">
                <a14:useLocalDpi xmlns:a14="http://schemas.microsoft.com/office/drawing/2010/main"/>
              </a:ext>
            </a:extLst>
          </a:blip>
          <a:srcRect b="-39158"/>
          <a:stretch/>
        </p:blipFill>
        <p:spPr>
          <a:xfrm>
            <a:off x="2994435" y="5252769"/>
            <a:ext cx="2963078" cy="2138348"/>
          </a:xfrm>
          <a:prstGeom prst="rect">
            <a:avLst/>
          </a:prstGeom>
        </p:spPr>
      </p:pic>
    </p:spTree>
    <p:extLst>
      <p:ext uri="{BB962C8B-B14F-4D97-AF65-F5344CB8AC3E}">
        <p14:creationId xmlns:p14="http://schemas.microsoft.com/office/powerpoint/2010/main" val="274991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7" y="94622"/>
            <a:ext cx="7927848" cy="914894"/>
          </a:xfrm>
        </p:spPr>
        <p:txBody>
          <a:bodyPr>
            <a:normAutofit fontScale="90000"/>
          </a:bodyPr>
          <a:lstStyle/>
          <a:p>
            <a:r>
              <a:rPr lang="en-US" dirty="0"/>
              <a:t>Build Alternative Credit History</a:t>
            </a:r>
          </a:p>
        </p:txBody>
      </p:sp>
      <p:sp>
        <p:nvSpPr>
          <p:cNvPr id="7" name="Text Placeholder 6"/>
          <p:cNvSpPr>
            <a:spLocks noGrp="1"/>
          </p:cNvSpPr>
          <p:nvPr>
            <p:ph type="body" idx="1"/>
          </p:nvPr>
        </p:nvSpPr>
        <p:spPr>
          <a:xfrm>
            <a:off x="206357" y="787269"/>
            <a:ext cx="8229600" cy="932289"/>
          </a:xfrm>
        </p:spPr>
        <p:txBody>
          <a:bodyPr>
            <a:noAutofit/>
          </a:bodyPr>
          <a:lstStyle/>
          <a:p>
            <a:pPr>
              <a:lnSpc>
                <a:spcPct val="100000"/>
              </a:lnSpc>
              <a:spcBef>
                <a:spcPts val="0"/>
              </a:spcBef>
            </a:pPr>
            <a:r>
              <a:rPr lang="en-US" sz="2800" b="0" cap="none" dirty="0"/>
              <a:t>Document other payments you regularly make, such as:</a:t>
            </a:r>
          </a:p>
        </p:txBody>
      </p:sp>
      <p:sp>
        <p:nvSpPr>
          <p:cNvPr id="3" name="Content Placeholder 2"/>
          <p:cNvSpPr>
            <a:spLocks noGrp="1"/>
          </p:cNvSpPr>
          <p:nvPr>
            <p:ph sz="half" idx="2"/>
          </p:nvPr>
        </p:nvSpPr>
        <p:spPr>
          <a:xfrm>
            <a:off x="367497" y="1954758"/>
            <a:ext cx="3936927" cy="3574622"/>
          </a:xfrm>
        </p:spPr>
        <p:txBody>
          <a:bodyPr>
            <a:noAutofit/>
          </a:bodyPr>
          <a:lstStyle/>
          <a:p>
            <a:pPr>
              <a:lnSpc>
                <a:spcPct val="100000"/>
              </a:lnSpc>
              <a:spcBef>
                <a:spcPts val="0"/>
              </a:spcBef>
              <a:buFont typeface="Wingdings" panose="05000000000000000000" pitchFamily="2" charset="2"/>
              <a:buChar char="§"/>
            </a:pPr>
            <a:r>
              <a:rPr lang="en-US" sz="2800" dirty="0"/>
              <a:t>Rent</a:t>
            </a:r>
          </a:p>
          <a:p>
            <a:pPr>
              <a:lnSpc>
                <a:spcPct val="100000"/>
              </a:lnSpc>
              <a:spcBef>
                <a:spcPts val="0"/>
              </a:spcBef>
              <a:buFont typeface="Wingdings" panose="05000000000000000000" pitchFamily="2" charset="2"/>
              <a:buChar char="§"/>
            </a:pPr>
            <a:r>
              <a:rPr lang="en-US" sz="2800" dirty="0"/>
              <a:t>Childcare</a:t>
            </a:r>
          </a:p>
          <a:p>
            <a:pPr>
              <a:lnSpc>
                <a:spcPct val="100000"/>
              </a:lnSpc>
              <a:spcBef>
                <a:spcPts val="0"/>
              </a:spcBef>
              <a:buFont typeface="Wingdings" panose="05000000000000000000" pitchFamily="2" charset="2"/>
              <a:buChar char="§"/>
            </a:pPr>
            <a:r>
              <a:rPr lang="en-US" sz="2800" dirty="0"/>
              <a:t>Cell phone bill</a:t>
            </a:r>
          </a:p>
          <a:p>
            <a:pPr>
              <a:lnSpc>
                <a:spcPct val="100000"/>
              </a:lnSpc>
              <a:spcBef>
                <a:spcPts val="0"/>
              </a:spcBef>
              <a:buFont typeface="Wingdings" panose="05000000000000000000" pitchFamily="2" charset="2"/>
              <a:buChar char="§"/>
            </a:pPr>
            <a:r>
              <a:rPr lang="en-US" sz="2800" dirty="0"/>
              <a:t>Electric bill</a:t>
            </a:r>
          </a:p>
          <a:p>
            <a:pPr>
              <a:lnSpc>
                <a:spcPct val="100000"/>
              </a:lnSpc>
              <a:spcBef>
                <a:spcPts val="0"/>
              </a:spcBef>
              <a:buFont typeface="Wingdings" panose="05000000000000000000" pitchFamily="2" charset="2"/>
              <a:buChar char="§"/>
            </a:pPr>
            <a:r>
              <a:rPr lang="en-US" sz="2800" dirty="0"/>
              <a:t>Gas bill</a:t>
            </a:r>
          </a:p>
          <a:p>
            <a:pPr>
              <a:lnSpc>
                <a:spcPct val="100000"/>
              </a:lnSpc>
              <a:spcBef>
                <a:spcPts val="0"/>
              </a:spcBef>
              <a:buFont typeface="Wingdings" panose="05000000000000000000" pitchFamily="2" charset="2"/>
              <a:buChar char="§"/>
            </a:pPr>
            <a:r>
              <a:rPr lang="en-US" sz="2800" dirty="0"/>
              <a:t>Water, sewage, and garbage bills</a:t>
            </a:r>
          </a:p>
          <a:p>
            <a:pPr indent="0">
              <a:lnSpc>
                <a:spcPct val="100000"/>
              </a:lnSpc>
              <a:buNone/>
            </a:pPr>
            <a:endParaRPr lang="en-US" dirty="0"/>
          </a:p>
        </p:txBody>
      </p:sp>
      <p:sp>
        <p:nvSpPr>
          <p:cNvPr id="6" name="Content Placeholder 5"/>
          <p:cNvSpPr>
            <a:spLocks noGrp="1"/>
          </p:cNvSpPr>
          <p:nvPr>
            <p:ph sz="quarter" idx="4"/>
          </p:nvPr>
        </p:nvSpPr>
        <p:spPr>
          <a:xfrm>
            <a:off x="4645025" y="1954757"/>
            <a:ext cx="4041775" cy="3951288"/>
          </a:xfrm>
        </p:spPr>
        <p:txBody>
          <a:bodyPr>
            <a:normAutofit/>
          </a:bodyPr>
          <a:lstStyle/>
          <a:p>
            <a:pPr>
              <a:lnSpc>
                <a:spcPct val="100000"/>
              </a:lnSpc>
              <a:spcBef>
                <a:spcPts val="0"/>
              </a:spcBef>
              <a:buFont typeface="Wingdings" panose="05000000000000000000" pitchFamily="2" charset="2"/>
              <a:buChar char="§"/>
            </a:pPr>
            <a:r>
              <a:rPr lang="en-US" sz="2800" dirty="0"/>
              <a:t>Television service bill</a:t>
            </a:r>
          </a:p>
          <a:p>
            <a:pPr>
              <a:lnSpc>
                <a:spcPct val="100000"/>
              </a:lnSpc>
              <a:spcBef>
                <a:spcPts val="0"/>
              </a:spcBef>
              <a:buFont typeface="Wingdings" panose="05000000000000000000" pitchFamily="2" charset="2"/>
              <a:buChar char="§"/>
            </a:pPr>
            <a:r>
              <a:rPr lang="en-US" sz="2800" dirty="0"/>
              <a:t>Internet service bill</a:t>
            </a:r>
          </a:p>
          <a:p>
            <a:pPr>
              <a:lnSpc>
                <a:spcPct val="100000"/>
              </a:lnSpc>
              <a:spcBef>
                <a:spcPts val="0"/>
              </a:spcBef>
              <a:buFont typeface="Wingdings" panose="05000000000000000000" pitchFamily="2" charset="2"/>
              <a:buChar char="§"/>
            </a:pPr>
            <a:r>
              <a:rPr lang="en-US" sz="2800" dirty="0"/>
              <a:t>Insurance payments</a:t>
            </a:r>
          </a:p>
          <a:p>
            <a:pPr>
              <a:lnSpc>
                <a:spcPct val="100000"/>
              </a:lnSpc>
              <a:spcBef>
                <a:spcPts val="0"/>
              </a:spcBef>
              <a:buFont typeface="Wingdings" panose="05000000000000000000" pitchFamily="2" charset="2"/>
              <a:buChar char="§"/>
            </a:pPr>
            <a:r>
              <a:rPr lang="en-US" sz="2800" dirty="0"/>
              <a:t>Loan from friend or family member</a:t>
            </a:r>
          </a:p>
          <a:p>
            <a:pPr>
              <a:lnSpc>
                <a:spcPct val="100000"/>
              </a:lnSpc>
              <a:spcBef>
                <a:spcPts val="0"/>
              </a:spcBef>
              <a:buFont typeface="Wingdings" panose="05000000000000000000" pitchFamily="2" charset="2"/>
              <a:buChar char="§"/>
            </a:pPr>
            <a:r>
              <a:rPr lang="en-US" sz="2800" dirty="0"/>
              <a:t>Savings</a:t>
            </a:r>
          </a:p>
          <a:p>
            <a:pPr marL="0" indent="0">
              <a:buNone/>
            </a:pPr>
            <a:endParaRPr lang="en-US" dirty="0"/>
          </a:p>
        </p:txBody>
      </p:sp>
      <p:pic>
        <p:nvPicPr>
          <p:cNvPr id="5" name="Picture 4" descr="6haytUEkR4qasv8LwtQ3ta-415-8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5596" y="4794630"/>
            <a:ext cx="3027192" cy="1889260"/>
          </a:xfrm>
          <a:prstGeom prst="rect">
            <a:avLst/>
          </a:prstGeom>
        </p:spPr>
      </p:pic>
    </p:spTree>
    <p:extLst>
      <p:ext uri="{BB962C8B-B14F-4D97-AF65-F5344CB8AC3E}">
        <p14:creationId xmlns:p14="http://schemas.microsoft.com/office/powerpoint/2010/main" val="344740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20" y="139208"/>
            <a:ext cx="8166359" cy="881682"/>
          </a:xfrm>
        </p:spPr>
        <p:txBody>
          <a:bodyPr>
            <a:normAutofit fontScale="90000"/>
          </a:bodyPr>
          <a:lstStyle/>
          <a:p>
            <a:r>
              <a:rPr lang="en-US" dirty="0"/>
              <a:t>  Build Credit          Maintain Credit</a:t>
            </a:r>
          </a:p>
        </p:txBody>
      </p:sp>
      <p:sp>
        <p:nvSpPr>
          <p:cNvPr id="3" name="Content Placeholder 2"/>
          <p:cNvSpPr>
            <a:spLocks noGrp="1"/>
          </p:cNvSpPr>
          <p:nvPr>
            <p:ph idx="1"/>
          </p:nvPr>
        </p:nvSpPr>
        <p:spPr>
          <a:xfrm>
            <a:off x="496099" y="1135670"/>
            <a:ext cx="4021312" cy="4701440"/>
          </a:xfrm>
        </p:spPr>
        <p:txBody>
          <a:bodyPr>
            <a:noAutofit/>
          </a:bodyPr>
          <a:lstStyle/>
          <a:p>
            <a:pPr>
              <a:lnSpc>
                <a:spcPct val="100000"/>
              </a:lnSpc>
              <a:spcBef>
                <a:spcPts val="0"/>
              </a:spcBef>
              <a:buFont typeface="Wingdings" panose="05000000000000000000" pitchFamily="2" charset="2"/>
              <a:buChar char="§"/>
            </a:pPr>
            <a:r>
              <a:rPr lang="en-US" sz="2600" b="0" dirty="0"/>
              <a:t>Get a secured credit card </a:t>
            </a:r>
          </a:p>
          <a:p>
            <a:pPr>
              <a:lnSpc>
                <a:spcPct val="100000"/>
              </a:lnSpc>
              <a:spcBef>
                <a:spcPts val="0"/>
              </a:spcBef>
              <a:buFont typeface="Wingdings" panose="05000000000000000000" pitchFamily="2" charset="2"/>
              <a:buChar char="§"/>
            </a:pPr>
            <a:r>
              <a:rPr lang="en-US" sz="2600" b="0" dirty="0"/>
              <a:t>Become an authorized user on an account </a:t>
            </a:r>
          </a:p>
          <a:p>
            <a:pPr>
              <a:lnSpc>
                <a:spcPct val="100000"/>
              </a:lnSpc>
              <a:spcBef>
                <a:spcPts val="0"/>
              </a:spcBef>
              <a:buFont typeface="Wingdings" panose="05000000000000000000" pitchFamily="2" charset="2"/>
              <a:buChar char="§"/>
            </a:pPr>
            <a:r>
              <a:rPr lang="en-US" sz="2600" b="0" dirty="0"/>
              <a:t>Get a cosigner </a:t>
            </a:r>
          </a:p>
          <a:p>
            <a:pPr>
              <a:lnSpc>
                <a:spcPct val="100000"/>
              </a:lnSpc>
              <a:spcBef>
                <a:spcPts val="0"/>
              </a:spcBef>
              <a:buFont typeface="Wingdings" panose="05000000000000000000" pitchFamily="2" charset="2"/>
              <a:buChar char="§"/>
            </a:pPr>
            <a:r>
              <a:rPr lang="en-US" sz="2600" b="0" dirty="0"/>
              <a:t>Apply for a credit card at a store or gas station</a:t>
            </a:r>
          </a:p>
        </p:txBody>
      </p:sp>
      <p:sp>
        <p:nvSpPr>
          <p:cNvPr id="7" name="Content Placeholder 2"/>
          <p:cNvSpPr txBox="1">
            <a:spLocks/>
          </p:cNvSpPr>
          <p:nvPr/>
        </p:nvSpPr>
        <p:spPr>
          <a:xfrm>
            <a:off x="4626591" y="1116670"/>
            <a:ext cx="4421875" cy="5130360"/>
          </a:xfrm>
          <a:prstGeom prst="rect">
            <a:avLst/>
          </a:prstGeom>
        </p:spPr>
        <p:txBody>
          <a:bodyPr vert="horz" lIns="91440" tIns="45720" rIns="91440" bIns="45720" rtlCol="0" anchor="t">
            <a:noAutofit/>
          </a:bodyPr>
          <a:lstStyle>
            <a:lvl1pPr marL="256032" indent="-256032" algn="l" defTabSz="914400" rtl="0" eaLnBrk="1" latinLnBrk="0" hangingPunct="1">
              <a:lnSpc>
                <a:spcPct val="140000"/>
              </a:lnSpc>
              <a:spcBef>
                <a:spcPct val="20000"/>
              </a:spcBef>
              <a:spcAft>
                <a:spcPts val="1200"/>
              </a:spcAft>
              <a:buClr>
                <a:schemeClr val="tx2"/>
              </a:buClr>
              <a:buFont typeface="Arial"/>
              <a:buChar char="•"/>
              <a:defRPr sz="2400" b="0" kern="1200">
                <a:solidFill>
                  <a:schemeClr val="tx1"/>
                </a:solidFill>
                <a:latin typeface="Franklin Gothic Medium"/>
                <a:ea typeface="+mn-ea"/>
                <a:cs typeface="Franklin Gothic Medium"/>
              </a:defRPr>
            </a:lvl1pPr>
            <a:lvl2pPr marL="457200" indent="-182880" algn="l" defTabSz="914400" rtl="0" eaLnBrk="1" latinLnBrk="0" hangingPunct="1">
              <a:lnSpc>
                <a:spcPct val="140000"/>
              </a:lnSpc>
              <a:spcBef>
                <a:spcPct val="20000"/>
              </a:spcBef>
              <a:buClr>
                <a:schemeClr val="tx2"/>
              </a:buClr>
              <a:buFont typeface="Arial" pitchFamily="34" charset="0"/>
              <a:buChar char="•"/>
              <a:defRPr sz="20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Franklin Gothic Book"/>
                <a:ea typeface="+mn-ea"/>
                <a:cs typeface="Franklin Gothic Book"/>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en-US" dirty="0"/>
              <a:t>Pay your bills on time and as agreed </a:t>
            </a:r>
          </a:p>
          <a:p>
            <a:pPr>
              <a:lnSpc>
                <a:spcPct val="100000"/>
              </a:lnSpc>
              <a:spcBef>
                <a:spcPts val="0"/>
              </a:spcBef>
              <a:buFont typeface="Wingdings" panose="05000000000000000000" pitchFamily="2" charset="2"/>
              <a:buChar char="§"/>
            </a:pPr>
            <a:r>
              <a:rPr lang="en-US" dirty="0"/>
              <a:t>Continue to pay down your debt balances </a:t>
            </a:r>
          </a:p>
          <a:p>
            <a:pPr>
              <a:lnSpc>
                <a:spcPct val="100000"/>
              </a:lnSpc>
              <a:spcBef>
                <a:spcPts val="0"/>
              </a:spcBef>
              <a:buFont typeface="Wingdings" panose="05000000000000000000" pitchFamily="2" charset="2"/>
              <a:buChar char="§"/>
            </a:pPr>
            <a:r>
              <a:rPr lang="en-US" dirty="0"/>
              <a:t>Keep the proportion of the credit you use low compared with credit limits </a:t>
            </a:r>
          </a:p>
          <a:p>
            <a:pPr>
              <a:lnSpc>
                <a:spcPct val="100000"/>
              </a:lnSpc>
              <a:spcBef>
                <a:spcPts val="0"/>
              </a:spcBef>
              <a:buFont typeface="Wingdings" panose="05000000000000000000" pitchFamily="2" charset="2"/>
              <a:buChar char="§"/>
            </a:pPr>
            <a:r>
              <a:rPr lang="en-US" dirty="0"/>
              <a:t>Keep good financial records and don’t apply for too much credit </a:t>
            </a:r>
          </a:p>
          <a:p>
            <a:pPr>
              <a:lnSpc>
                <a:spcPct val="100000"/>
              </a:lnSpc>
              <a:buFont typeface="Wingdings" panose="05000000000000000000" pitchFamily="2" charset="2"/>
              <a:buChar char="§"/>
            </a:pPr>
            <a:r>
              <a:rPr lang="en-US" dirty="0"/>
              <a:t>Pay your taxes and child support in full and on time </a:t>
            </a:r>
          </a:p>
        </p:txBody>
      </p:sp>
      <p:pic>
        <p:nvPicPr>
          <p:cNvPr id="6" name="Picture 5" descr="downloa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237" y="4842503"/>
            <a:ext cx="2595716" cy="2015497"/>
          </a:xfrm>
          <a:prstGeom prst="rect">
            <a:avLst/>
          </a:prstGeom>
        </p:spPr>
      </p:pic>
      <p:pic>
        <p:nvPicPr>
          <p:cNvPr id="9" name="Picture 8" descr="imag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7145" y="4838813"/>
            <a:ext cx="1651287" cy="1322345"/>
          </a:xfrm>
          <a:prstGeom prst="rect">
            <a:avLst/>
          </a:prstGeom>
        </p:spPr>
      </p:pic>
    </p:spTree>
    <p:extLst>
      <p:ext uri="{BB962C8B-B14F-4D97-AF65-F5344CB8AC3E}">
        <p14:creationId xmlns:p14="http://schemas.microsoft.com/office/powerpoint/2010/main" val="256222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2605" y="-217170"/>
            <a:ext cx="7315200" cy="2744550"/>
          </a:xfrm>
        </p:spPr>
        <p:txBody>
          <a:bodyPr>
            <a:normAutofit/>
          </a:bodyPr>
          <a:lstStyle/>
          <a:p>
            <a:pPr algn="ctr"/>
            <a:r>
              <a:rPr lang="en-US" sz="4900" b="1" spc="0" dirty="0">
                <a:solidFill>
                  <a:srgbClr val="99CB38"/>
                </a:solidFill>
                <a:latin typeface="Trebuchet MS" panose="020B0603020202020204"/>
                <a:cs typeface="+mj-cs"/>
              </a:rPr>
              <a:t>Section 3</a:t>
            </a:r>
            <a:br>
              <a:rPr lang="en-US" sz="4900" b="1" spc="0" dirty="0">
                <a:solidFill>
                  <a:srgbClr val="99CB38"/>
                </a:solidFill>
                <a:latin typeface="Trebuchet MS" panose="020B0603020202020204"/>
                <a:cs typeface="+mj-cs"/>
              </a:rPr>
            </a:br>
            <a:r>
              <a:rPr lang="en-US" sz="4900" b="1" spc="0" dirty="0">
                <a:solidFill>
                  <a:srgbClr val="99CB38"/>
                </a:solidFill>
                <a:latin typeface="Trebuchet MS" panose="020B0603020202020204"/>
                <a:cs typeface="+mj-cs"/>
              </a:rPr>
              <a:t>   </a:t>
            </a:r>
            <a:br>
              <a:rPr lang="en-US" sz="4900" b="1" spc="0" dirty="0">
                <a:solidFill>
                  <a:srgbClr val="99CB38"/>
                </a:solidFill>
                <a:latin typeface="Trebuchet MS" panose="020B0603020202020204"/>
                <a:cs typeface="+mj-cs"/>
              </a:rPr>
            </a:br>
            <a:r>
              <a:rPr lang="en-US" sz="3600" b="1" spc="0" dirty="0">
                <a:solidFill>
                  <a:srgbClr val="99CB38"/>
                </a:solidFill>
                <a:latin typeface="Trebuchet MS" panose="020B0603020202020204"/>
                <a:cs typeface="+mj-cs"/>
              </a:rPr>
              <a:t>Common Home Buyer Questions</a:t>
            </a:r>
            <a:br>
              <a:rPr lang="en-US" sz="3600" b="1" spc="0" dirty="0">
                <a:solidFill>
                  <a:srgbClr val="99CB38"/>
                </a:solidFill>
                <a:latin typeface="Trebuchet MS" panose="020B0603020202020204"/>
                <a:cs typeface="+mj-cs"/>
              </a:rPr>
            </a:br>
            <a:endParaRPr lang="en-US"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4984" y="5607898"/>
            <a:ext cx="479659" cy="609167"/>
          </a:xfrm>
          <a:prstGeom prst="rect">
            <a:avLst/>
          </a:prstGeom>
        </p:spPr>
      </p:pic>
      <p:sp>
        <p:nvSpPr>
          <p:cNvPr id="2" name="TextBox 1"/>
          <p:cNvSpPr txBox="1"/>
          <p:nvPr/>
        </p:nvSpPr>
        <p:spPr>
          <a:xfrm>
            <a:off x="1201909" y="2614366"/>
            <a:ext cx="6905896" cy="1200329"/>
          </a:xfrm>
          <a:prstGeom prst="rect">
            <a:avLst/>
          </a:prstGeom>
          <a:noFill/>
        </p:spPr>
        <p:txBody>
          <a:bodyPr wrap="square" rtlCol="0">
            <a:spAutoFit/>
          </a:bodyPr>
          <a:lstStyle/>
          <a:p>
            <a:pPr algn="ctr"/>
            <a:r>
              <a:rPr lang="en-US" b="1" dirty="0">
                <a:solidFill>
                  <a:schemeClr val="tx2">
                    <a:lumMod val="75000"/>
                  </a:schemeClr>
                </a:solidFill>
                <a:latin typeface="Trebuchet MS" panose="020B0603020202020204"/>
              </a:rPr>
              <a:t>Now you have learned about the basics of credit management…. Next up common Questions related to </a:t>
            </a:r>
          </a:p>
          <a:p>
            <a:pPr algn="ctr"/>
            <a:r>
              <a:rPr lang="en-US" b="1" dirty="0">
                <a:solidFill>
                  <a:schemeClr val="tx2">
                    <a:lumMod val="75000"/>
                  </a:schemeClr>
                </a:solidFill>
                <a:latin typeface="Trebuchet MS" panose="020B0603020202020204"/>
              </a:rPr>
              <a:t>the First Time Home Buying Process</a:t>
            </a:r>
            <a:br>
              <a:rPr lang="en-US" sz="2800" b="1" dirty="0">
                <a:solidFill>
                  <a:schemeClr val="tx2">
                    <a:lumMod val="75000"/>
                  </a:schemeClr>
                </a:solidFill>
                <a:latin typeface="Trebuchet MS" panose="020B0603020202020204"/>
              </a:rPr>
            </a:br>
            <a:endParaRPr lang="en-US" dirty="0">
              <a:solidFill>
                <a:schemeClr val="tx2">
                  <a:lumMod val="75000"/>
                </a:schemeClr>
              </a:solidFill>
            </a:endParaRPr>
          </a:p>
        </p:txBody>
      </p:sp>
      <p:pic>
        <p:nvPicPr>
          <p:cNvPr id="5" name="Picture 4"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15549" y="3901681"/>
            <a:ext cx="3278616" cy="2478024"/>
          </a:xfrm>
          <a:prstGeom prst="rect">
            <a:avLst/>
          </a:prstGeom>
        </p:spPr>
      </p:pic>
    </p:spTree>
    <p:extLst>
      <p:ext uri="{BB962C8B-B14F-4D97-AF65-F5344CB8AC3E}">
        <p14:creationId xmlns:p14="http://schemas.microsoft.com/office/powerpoint/2010/main" val="12384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21" y="127668"/>
            <a:ext cx="7499213" cy="881682"/>
          </a:xfrm>
        </p:spPr>
        <p:txBody>
          <a:bodyPr/>
          <a:lstStyle/>
          <a:p>
            <a:pPr algn="ctr"/>
            <a:r>
              <a:rPr lang="en-US" dirty="0"/>
              <a:t>Questions: </a:t>
            </a:r>
          </a:p>
        </p:txBody>
      </p:sp>
      <p:sp>
        <p:nvSpPr>
          <p:cNvPr id="3" name="Content Placeholder 2"/>
          <p:cNvSpPr>
            <a:spLocks noGrp="1"/>
          </p:cNvSpPr>
          <p:nvPr>
            <p:ph idx="1"/>
          </p:nvPr>
        </p:nvSpPr>
        <p:spPr>
          <a:xfrm>
            <a:off x="431136" y="1523880"/>
            <a:ext cx="7883626" cy="4701440"/>
          </a:xfrm>
        </p:spPr>
        <p:txBody>
          <a:bodyPr>
            <a:noAutofit/>
          </a:bodyPr>
          <a:lstStyle/>
          <a:p>
            <a:pPr marL="457200" indent="-457200">
              <a:lnSpc>
                <a:spcPct val="100000"/>
              </a:lnSpc>
              <a:spcBef>
                <a:spcPts val="0"/>
              </a:spcBef>
              <a:buFont typeface="+mj-lt"/>
              <a:buAutoNum type="arabicPeriod"/>
            </a:pPr>
            <a:r>
              <a:rPr lang="en-US" sz="2400" b="0" dirty="0"/>
              <a:t>What is the most important thing first time buyers need to know? </a:t>
            </a:r>
          </a:p>
          <a:p>
            <a:pPr marL="457200" indent="-457200">
              <a:lnSpc>
                <a:spcPct val="100000"/>
              </a:lnSpc>
              <a:spcBef>
                <a:spcPts val="0"/>
              </a:spcBef>
              <a:buFont typeface="+mj-lt"/>
              <a:buAutoNum type="arabicPeriod"/>
            </a:pPr>
            <a:r>
              <a:rPr lang="en-US" sz="2400" b="0" dirty="0"/>
              <a:t>How and where should a first-time buyer look for their first home?</a:t>
            </a:r>
          </a:p>
          <a:p>
            <a:pPr marL="457200" indent="-457200">
              <a:lnSpc>
                <a:spcPct val="100000"/>
              </a:lnSpc>
              <a:spcBef>
                <a:spcPts val="0"/>
              </a:spcBef>
              <a:buFont typeface="+mj-lt"/>
              <a:buAutoNum type="arabicPeriod"/>
            </a:pPr>
            <a:r>
              <a:rPr lang="en-US" sz="2400" b="0" dirty="0"/>
              <a:t>Can you give us a quick overview of financing options? What about low and no down payment options? </a:t>
            </a:r>
          </a:p>
          <a:p>
            <a:pPr marL="457200" indent="-457200">
              <a:lnSpc>
                <a:spcPct val="100000"/>
              </a:lnSpc>
              <a:spcBef>
                <a:spcPts val="0"/>
              </a:spcBef>
              <a:buFont typeface="+mj-lt"/>
              <a:buAutoNum type="arabicPeriod"/>
            </a:pPr>
            <a:r>
              <a:rPr lang="en-US" sz="2400" b="0" dirty="0"/>
              <a:t>How do you come up with a down payment? </a:t>
            </a:r>
          </a:p>
          <a:p>
            <a:pPr marL="457200" indent="-457200">
              <a:lnSpc>
                <a:spcPct val="100000"/>
              </a:lnSpc>
              <a:spcBef>
                <a:spcPts val="0"/>
              </a:spcBef>
              <a:buFont typeface="+mj-lt"/>
              <a:buAutoNum type="arabicPeriod"/>
            </a:pPr>
            <a:r>
              <a:rPr lang="en-US" sz="2400" b="0" dirty="0"/>
              <a:t>What are Grants and how can they benefit a borrower?</a:t>
            </a:r>
          </a:p>
          <a:p>
            <a:pPr marL="457200" indent="-457200">
              <a:lnSpc>
                <a:spcPct val="100000"/>
              </a:lnSpc>
              <a:spcBef>
                <a:spcPts val="0"/>
              </a:spcBef>
              <a:buFont typeface="+mj-lt"/>
              <a:buAutoNum type="arabicPeriod"/>
            </a:pPr>
            <a:r>
              <a:rPr lang="en-US" sz="2400" b="0" dirty="0"/>
              <a:t>Where are mortgage </a:t>
            </a:r>
            <a:r>
              <a:rPr lang="en-US" b="0" dirty="0"/>
              <a:t>rates now?</a:t>
            </a:r>
          </a:p>
          <a:p>
            <a:pPr>
              <a:lnSpc>
                <a:spcPct val="100000"/>
              </a:lnSpc>
              <a:spcBef>
                <a:spcPts val="0"/>
              </a:spcBef>
              <a:buFont typeface="Wingdings" panose="05000000000000000000" pitchFamily="2" charset="2"/>
              <a:buChar char="§"/>
            </a:pPr>
            <a:endParaRPr lang="en-US" dirty="0"/>
          </a:p>
        </p:txBody>
      </p:sp>
      <p:pic>
        <p:nvPicPr>
          <p:cNvPr id="4" name="Picture 3" descr="imag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19347" y="5095969"/>
            <a:ext cx="1093517" cy="1019702"/>
          </a:xfrm>
          <a:prstGeom prst="rect">
            <a:avLst/>
          </a:prstGeom>
        </p:spPr>
      </p:pic>
    </p:spTree>
    <p:extLst>
      <p:ext uri="{BB962C8B-B14F-4D97-AF65-F5344CB8AC3E}">
        <p14:creationId xmlns:p14="http://schemas.microsoft.com/office/powerpoint/2010/main" val="233888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457200" y="1978025"/>
            <a:ext cx="8229600" cy="4527550"/>
          </a:xfrm>
        </p:spPr>
        <p:txBody>
          <a:bodyPr>
            <a:normAutofit fontScale="55000" lnSpcReduction="20000"/>
          </a:bodyPr>
          <a:lstStyle/>
          <a:p>
            <a:r>
              <a:rPr lang="en-US" dirty="0"/>
              <a:t>Not budgeting enough for closing costs</a:t>
            </a:r>
          </a:p>
          <a:p>
            <a:pPr lvl="1"/>
            <a:r>
              <a:rPr lang="en-US" dirty="0"/>
              <a:t>In addition to saving for a down payment, a home buyer needs to budget for the money required to close the mortgage. This can be a significant amount. Do your research and be prepared.</a:t>
            </a:r>
          </a:p>
          <a:p>
            <a:r>
              <a:rPr lang="en-US" dirty="0"/>
              <a:t>Not saving enough for move-in expenses</a:t>
            </a:r>
          </a:p>
          <a:p>
            <a:pPr lvl="1"/>
            <a:r>
              <a:rPr lang="en-US" dirty="0"/>
              <a:t>Once you have saved for your down payment and budgeted for the closing costs, you should have a plan to cover moving expenses, any necessary home improvements </a:t>
            </a:r>
            <a:r>
              <a:rPr lang="mr-IN" dirty="0"/>
              <a:t>–</a:t>
            </a:r>
            <a:r>
              <a:rPr lang="en-US" dirty="0"/>
              <a:t> new paint, carpeting, appliances, etc.</a:t>
            </a:r>
          </a:p>
          <a:p>
            <a:r>
              <a:rPr lang="en-US" dirty="0"/>
              <a:t>Not buying adequate homeowners insurance</a:t>
            </a:r>
          </a:p>
          <a:p>
            <a:pPr lvl="1"/>
            <a:r>
              <a:rPr lang="en-US" dirty="0"/>
              <a:t>Before a home buyer closes on a home, the Mortgage Lender requires the buyer to purchase homeowners insurance. Shop around and compare rates to find best price. Look closely at what is and not covered in the policies. Going with a cheaper policy means fewer protections and more out of pocket expenses when a homeowner files a claim. Be aware of exclusions. Example - if you live in a flood prone area, you need to buy supplemental insurance in order to be protected. </a:t>
            </a:r>
          </a:p>
        </p:txBody>
      </p:sp>
      <p:sp>
        <p:nvSpPr>
          <p:cNvPr id="3" name="Title 2"/>
          <p:cNvSpPr>
            <a:spLocks noGrp="1"/>
          </p:cNvSpPr>
          <p:nvPr>
            <p:ph type="title"/>
          </p:nvPr>
        </p:nvSpPr>
        <p:spPr>
          <a:xfrm>
            <a:off x="457200" y="274638"/>
            <a:ext cx="8229600" cy="659640"/>
          </a:xfrm>
        </p:spPr>
        <p:txBody>
          <a:bodyPr>
            <a:noAutofit/>
          </a:bodyPr>
          <a:lstStyle/>
          <a:p>
            <a:r>
              <a:rPr lang="en-US" dirty="0"/>
              <a:t> Before We Go …</a:t>
            </a:r>
          </a:p>
        </p:txBody>
      </p:sp>
      <p:sp>
        <p:nvSpPr>
          <p:cNvPr id="8" name="Text Placeholder 7">
            <a:extLst>
              <a:ext uri="{FF2B5EF4-FFF2-40B4-BE49-F238E27FC236}">
                <a16:creationId xmlns:a16="http://schemas.microsoft.com/office/drawing/2014/main" id="{F0D1139D-95E2-4E02-8F08-1E58E296FD41}"/>
              </a:ext>
            </a:extLst>
          </p:cNvPr>
          <p:cNvSpPr>
            <a:spLocks noGrp="1"/>
          </p:cNvSpPr>
          <p:nvPr>
            <p:ph type="body" idx="2"/>
          </p:nvPr>
        </p:nvSpPr>
        <p:spPr/>
        <p:txBody>
          <a:bodyPr/>
          <a:lstStyle/>
          <a:p>
            <a:r>
              <a:rPr lang="en-US" dirty="0"/>
              <a:t>Home Buyer Mistakes to avoid</a:t>
            </a:r>
          </a:p>
        </p:txBody>
      </p:sp>
      <p:pic>
        <p:nvPicPr>
          <p:cNvPr id="10" name="Picture 9" descr="Diagram&#10;&#10;Description automatically generated">
            <a:extLst>
              <a:ext uri="{FF2B5EF4-FFF2-40B4-BE49-F238E27FC236}">
                <a16:creationId xmlns:a16="http://schemas.microsoft.com/office/drawing/2014/main" id="{8FB378FD-2E3C-4732-952F-71187269B1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5575" y="218443"/>
            <a:ext cx="2390775" cy="1590737"/>
          </a:xfrm>
          <a:prstGeom prst="rect">
            <a:avLst/>
          </a:prstGeom>
        </p:spPr>
      </p:pic>
    </p:spTree>
    <p:extLst>
      <p:ext uri="{BB962C8B-B14F-4D97-AF65-F5344CB8AC3E}">
        <p14:creationId xmlns:p14="http://schemas.microsoft.com/office/powerpoint/2010/main" val="23937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82045-1AE1-4898-A3E5-3520E67C7926}"/>
              </a:ext>
            </a:extLst>
          </p:cNvPr>
          <p:cNvSpPr>
            <a:spLocks noGrp="1"/>
          </p:cNvSpPr>
          <p:nvPr>
            <p:ph type="title"/>
          </p:nvPr>
        </p:nvSpPr>
        <p:spPr>
          <a:xfrm>
            <a:off x="231457" y="311786"/>
            <a:ext cx="8638223" cy="659640"/>
          </a:xfrm>
        </p:spPr>
        <p:txBody>
          <a:bodyPr>
            <a:normAutofit/>
          </a:bodyPr>
          <a:lstStyle/>
          <a:p>
            <a:r>
              <a:rPr lang="en-US" sz="2800" dirty="0"/>
              <a:t>Today’s My Money Workshop Presenters</a:t>
            </a:r>
          </a:p>
        </p:txBody>
      </p:sp>
      <p:pic>
        <p:nvPicPr>
          <p:cNvPr id="10" name="Picture 9">
            <a:extLst>
              <a:ext uri="{FF2B5EF4-FFF2-40B4-BE49-F238E27FC236}">
                <a16:creationId xmlns:a16="http://schemas.microsoft.com/office/drawing/2014/main" id="{72D02072-BF85-4B78-940E-7A43DDF80E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2659"/>
          <a:stretch/>
        </p:blipFill>
        <p:spPr>
          <a:xfrm>
            <a:off x="3307147" y="1796094"/>
            <a:ext cx="2112941" cy="2551476"/>
          </a:xfrm>
          <a:prstGeom prst="rect">
            <a:avLst/>
          </a:prstGeom>
        </p:spPr>
      </p:pic>
      <p:sp>
        <p:nvSpPr>
          <p:cNvPr id="6" name="TextBox 5"/>
          <p:cNvSpPr txBox="1"/>
          <p:nvPr/>
        </p:nvSpPr>
        <p:spPr>
          <a:xfrm>
            <a:off x="2998977" y="4430181"/>
            <a:ext cx="2729279" cy="1169551"/>
          </a:xfrm>
          <a:prstGeom prst="rect">
            <a:avLst/>
          </a:prstGeom>
          <a:noFill/>
        </p:spPr>
        <p:txBody>
          <a:bodyPr wrap="square" rtlCol="0">
            <a:spAutoFit/>
          </a:bodyPr>
          <a:lstStyle/>
          <a:p>
            <a:pPr marL="112014" indent="0" algn="ctr">
              <a:buNone/>
            </a:pPr>
            <a:r>
              <a:rPr lang="en-US" sz="1400" dirty="0"/>
              <a:t>Veronica Ferrero</a:t>
            </a:r>
          </a:p>
          <a:p>
            <a:pPr marL="112014" indent="0" algn="ctr">
              <a:buNone/>
            </a:pPr>
            <a:r>
              <a:rPr lang="en-US" sz="1400" dirty="0"/>
              <a:t> VP Community Lending Officer</a:t>
            </a:r>
          </a:p>
          <a:p>
            <a:pPr marL="112014" indent="0" algn="ctr">
              <a:buNone/>
            </a:pPr>
            <a:r>
              <a:rPr lang="en-US" sz="1400" dirty="0"/>
              <a:t>Senior Mortgage Consultant </a:t>
            </a:r>
            <a:br>
              <a:rPr lang="en-US" sz="1400" dirty="0"/>
            </a:br>
            <a:r>
              <a:rPr lang="en-US" sz="1400" dirty="0"/>
              <a:t>Emigrant Mortgage, a Division of Emigrant Bank </a:t>
            </a:r>
          </a:p>
        </p:txBody>
      </p:sp>
      <p:sp>
        <p:nvSpPr>
          <p:cNvPr id="7" name="TextBox 6"/>
          <p:cNvSpPr txBox="1"/>
          <p:nvPr/>
        </p:nvSpPr>
        <p:spPr>
          <a:xfrm>
            <a:off x="5812583" y="4473284"/>
            <a:ext cx="2733309" cy="1169551"/>
          </a:xfrm>
          <a:prstGeom prst="rect">
            <a:avLst/>
          </a:prstGeom>
          <a:noFill/>
        </p:spPr>
        <p:txBody>
          <a:bodyPr wrap="square" rtlCol="0">
            <a:spAutoFit/>
          </a:bodyPr>
          <a:lstStyle/>
          <a:p>
            <a:pPr marL="112014" indent="0" algn="ctr">
              <a:buNone/>
            </a:pPr>
            <a:r>
              <a:rPr lang="en-US" sz="1400" dirty="0"/>
              <a:t>Alex Evans</a:t>
            </a:r>
          </a:p>
          <a:p>
            <a:pPr marL="112014" indent="0" algn="ctr">
              <a:buNone/>
            </a:pPr>
            <a:r>
              <a:rPr lang="en-US" sz="1400" dirty="0"/>
              <a:t>Community Lending Coordinator</a:t>
            </a:r>
          </a:p>
          <a:p>
            <a:pPr marL="112014" indent="0" algn="ctr">
              <a:buNone/>
            </a:pPr>
            <a:r>
              <a:rPr lang="en-US" sz="1400" dirty="0"/>
              <a:t>Mortgage Consultant </a:t>
            </a:r>
            <a:br>
              <a:rPr lang="en-US" sz="1400" dirty="0"/>
            </a:br>
            <a:r>
              <a:rPr lang="en-US" sz="1400" dirty="0"/>
              <a:t>Emigrant Mortgage, a Division of Emigrant Bank </a:t>
            </a:r>
          </a:p>
        </p:txBody>
      </p:sp>
      <p:pic>
        <p:nvPicPr>
          <p:cNvPr id="4" name="Picture 3"/>
          <p:cNvPicPr>
            <a:picLocks noChangeAspect="1"/>
          </p:cNvPicPr>
          <p:nvPr/>
        </p:nvPicPr>
        <p:blipFill>
          <a:blip r:embed="rId3"/>
          <a:stretch>
            <a:fillRect/>
          </a:stretch>
        </p:blipFill>
        <p:spPr>
          <a:xfrm>
            <a:off x="5910629" y="1766808"/>
            <a:ext cx="2576146" cy="2544428"/>
          </a:xfrm>
          <a:prstGeom prst="rect">
            <a:avLst/>
          </a:prstGeom>
        </p:spPr>
      </p:pic>
      <p:pic>
        <p:nvPicPr>
          <p:cNvPr id="5" name="Picture 4">
            <a:extLst>
              <a:ext uri="{FF2B5EF4-FFF2-40B4-BE49-F238E27FC236}">
                <a16:creationId xmlns:a16="http://schemas.microsoft.com/office/drawing/2014/main" id="{70E96A8B-0604-E643-4F0A-9C87ADBC6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790978"/>
            <a:ext cx="2112941" cy="2496088"/>
          </a:xfrm>
          <a:prstGeom prst="rect">
            <a:avLst/>
          </a:prstGeom>
        </p:spPr>
      </p:pic>
      <p:sp>
        <p:nvSpPr>
          <p:cNvPr id="8" name="TextBox 7">
            <a:extLst>
              <a:ext uri="{FF2B5EF4-FFF2-40B4-BE49-F238E27FC236}">
                <a16:creationId xmlns:a16="http://schemas.microsoft.com/office/drawing/2014/main" id="{6212FC98-F50E-5E63-76AD-5D7408BD1CB5}"/>
              </a:ext>
            </a:extLst>
          </p:cNvPr>
          <p:cNvSpPr txBox="1"/>
          <p:nvPr/>
        </p:nvSpPr>
        <p:spPr>
          <a:xfrm>
            <a:off x="0" y="4347570"/>
            <a:ext cx="2957514" cy="738664"/>
          </a:xfrm>
          <a:prstGeom prst="rect">
            <a:avLst/>
          </a:prstGeom>
          <a:noFill/>
        </p:spPr>
        <p:txBody>
          <a:bodyPr wrap="square" rtlCol="0">
            <a:spAutoFit/>
          </a:bodyPr>
          <a:lstStyle/>
          <a:p>
            <a:pPr algn="ctr"/>
            <a:r>
              <a:rPr lang="en-US" sz="1400" dirty="0"/>
              <a:t>Mira Ness</a:t>
            </a:r>
          </a:p>
          <a:p>
            <a:pPr algn="ctr"/>
            <a:r>
              <a:rPr lang="en-US" sz="1400" dirty="0"/>
              <a:t>CEO - New York University Federal </a:t>
            </a:r>
          </a:p>
          <a:p>
            <a:pPr algn="ctr"/>
            <a:r>
              <a:rPr lang="en-US" sz="1400" dirty="0"/>
              <a:t>Credit Union</a:t>
            </a:r>
          </a:p>
        </p:txBody>
      </p:sp>
    </p:spTree>
    <p:extLst>
      <p:ext uri="{BB962C8B-B14F-4D97-AF65-F5344CB8AC3E}">
        <p14:creationId xmlns:p14="http://schemas.microsoft.com/office/powerpoint/2010/main" val="980827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DD3CC6-E60A-4545-8534-CB8447387D7E}"/>
              </a:ext>
            </a:extLst>
          </p:cNvPr>
          <p:cNvSpPr>
            <a:spLocks noGrp="1"/>
          </p:cNvSpPr>
          <p:nvPr>
            <p:ph type="body" idx="1"/>
          </p:nvPr>
        </p:nvSpPr>
        <p:spPr>
          <a:xfrm>
            <a:off x="425845" y="2338525"/>
            <a:ext cx="8229600" cy="4029404"/>
          </a:xfrm>
        </p:spPr>
        <p:txBody>
          <a:bodyPr>
            <a:normAutofit fontScale="85000" lnSpcReduction="20000"/>
          </a:bodyPr>
          <a:lstStyle/>
          <a:p>
            <a:r>
              <a:rPr lang="en-US" dirty="0"/>
              <a:t>Get started early</a:t>
            </a:r>
          </a:p>
          <a:p>
            <a:r>
              <a:rPr lang="en-US" dirty="0"/>
              <a:t>Get a loan pre-approval letter </a:t>
            </a:r>
          </a:p>
          <a:p>
            <a:pPr lvl="1"/>
            <a:r>
              <a:rPr lang="en-US" dirty="0"/>
              <a:t>This will show any seller that you have taken the necessary steps financially to qualify for a mortgage. Plus, confirms what you can afford.</a:t>
            </a:r>
          </a:p>
          <a:p>
            <a:r>
              <a:rPr lang="en-US" dirty="0"/>
              <a:t>Know what is in your credit report</a:t>
            </a:r>
          </a:p>
          <a:p>
            <a:pPr lvl="1"/>
            <a:r>
              <a:rPr lang="en-US" dirty="0"/>
              <a:t>Home buyers must know their credit score and have everything in order before beginning the process of purchasing a home. </a:t>
            </a:r>
          </a:p>
          <a:p>
            <a:endParaRPr lang="en-US" dirty="0"/>
          </a:p>
        </p:txBody>
      </p:sp>
      <p:sp>
        <p:nvSpPr>
          <p:cNvPr id="3" name="Title 2">
            <a:extLst>
              <a:ext uri="{FF2B5EF4-FFF2-40B4-BE49-F238E27FC236}">
                <a16:creationId xmlns:a16="http://schemas.microsoft.com/office/drawing/2014/main" id="{3216006A-E789-DD4E-8810-7C34CB411FD1}"/>
              </a:ext>
            </a:extLst>
          </p:cNvPr>
          <p:cNvSpPr>
            <a:spLocks noGrp="1"/>
          </p:cNvSpPr>
          <p:nvPr>
            <p:ph type="title"/>
          </p:nvPr>
        </p:nvSpPr>
        <p:spPr>
          <a:xfrm>
            <a:off x="378812" y="305998"/>
            <a:ext cx="8229600" cy="659640"/>
          </a:xfrm>
        </p:spPr>
        <p:txBody>
          <a:bodyPr/>
          <a:lstStyle/>
          <a:p>
            <a:r>
              <a:rPr lang="en-US" dirty="0"/>
              <a:t>Key Take-aways</a:t>
            </a:r>
          </a:p>
        </p:txBody>
      </p:sp>
      <p:sp>
        <p:nvSpPr>
          <p:cNvPr id="7" name="Text Placeholder 6">
            <a:extLst>
              <a:ext uri="{FF2B5EF4-FFF2-40B4-BE49-F238E27FC236}">
                <a16:creationId xmlns:a16="http://schemas.microsoft.com/office/drawing/2014/main" id="{2B53B841-538C-471D-9CCF-25A9D5FD3203}"/>
              </a:ext>
            </a:extLst>
          </p:cNvPr>
          <p:cNvSpPr>
            <a:spLocks noGrp="1"/>
          </p:cNvSpPr>
          <p:nvPr>
            <p:ph type="body" idx="2"/>
          </p:nvPr>
        </p:nvSpPr>
        <p:spPr>
          <a:xfrm>
            <a:off x="156777" y="1203325"/>
            <a:ext cx="8720523" cy="665163"/>
          </a:xfrm>
        </p:spPr>
        <p:txBody>
          <a:bodyPr>
            <a:noAutofit/>
          </a:bodyPr>
          <a:lstStyle/>
          <a:p>
            <a:r>
              <a:rPr lang="en-US" sz="2400" dirty="0"/>
              <a:t>Be informed!</a:t>
            </a:r>
          </a:p>
          <a:p>
            <a:r>
              <a:rPr lang="en-US" sz="2400" dirty="0"/>
              <a:t>Research and Compare Your Options!</a:t>
            </a:r>
          </a:p>
        </p:txBody>
      </p:sp>
      <p:pic>
        <p:nvPicPr>
          <p:cNvPr id="4" name="Picture 3" descr="imag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4620" y="1472868"/>
            <a:ext cx="1928353" cy="1527875"/>
          </a:xfrm>
          <a:prstGeom prst="rect">
            <a:avLst/>
          </a:prstGeom>
        </p:spPr>
      </p:pic>
    </p:spTree>
    <p:extLst>
      <p:ext uri="{BB962C8B-B14F-4D97-AF65-F5344CB8AC3E}">
        <p14:creationId xmlns:p14="http://schemas.microsoft.com/office/powerpoint/2010/main" val="147085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EE88E-D17B-4E42-A191-BAFDF6FBB81A}"/>
              </a:ext>
            </a:extLst>
          </p:cNvPr>
          <p:cNvSpPr txBox="1"/>
          <p:nvPr/>
        </p:nvSpPr>
        <p:spPr>
          <a:xfrm>
            <a:off x="-156979" y="223452"/>
            <a:ext cx="8610010" cy="646331"/>
          </a:xfrm>
          <a:prstGeom prst="rect">
            <a:avLst/>
          </a:prstGeom>
          <a:noFill/>
        </p:spPr>
        <p:txBody>
          <a:bodyPr wrap="square" rtlCol="0">
            <a:spAutoFit/>
          </a:bodyPr>
          <a:lstStyle/>
          <a:p>
            <a:pPr algn="ctr"/>
            <a:r>
              <a:rPr lang="en-US" sz="3600" b="1" dirty="0">
                <a:solidFill>
                  <a:schemeClr val="accent6"/>
                </a:solidFill>
              </a:rPr>
              <a:t>Let’s continue the conversation</a:t>
            </a:r>
          </a:p>
        </p:txBody>
      </p:sp>
      <p:sp>
        <p:nvSpPr>
          <p:cNvPr id="4" name="TextBox 3">
            <a:extLst>
              <a:ext uri="{FF2B5EF4-FFF2-40B4-BE49-F238E27FC236}">
                <a16:creationId xmlns:a16="http://schemas.microsoft.com/office/drawing/2014/main" id="{2D3DEEAA-6FCF-2441-9B6D-B4BBF4404E0A}"/>
              </a:ext>
            </a:extLst>
          </p:cNvPr>
          <p:cNvSpPr txBox="1"/>
          <p:nvPr/>
        </p:nvSpPr>
        <p:spPr>
          <a:xfrm>
            <a:off x="1663337" y="5277394"/>
            <a:ext cx="184731" cy="307777"/>
          </a:xfrm>
          <a:prstGeom prst="rect">
            <a:avLst/>
          </a:prstGeom>
          <a:noFill/>
        </p:spPr>
        <p:txBody>
          <a:bodyPr wrap="none" rtlCol="0">
            <a:spAutoFit/>
          </a:bodyPr>
          <a:lstStyle/>
          <a:p>
            <a:endParaRPr lang="en-US" dirty="0"/>
          </a:p>
        </p:txBody>
      </p:sp>
      <p:pic>
        <p:nvPicPr>
          <p:cNvPr id="3" name="Picture 2" descr="A blackboard with writing on it&#10;&#10;Description automatically generated with low confidence">
            <a:extLst>
              <a:ext uri="{FF2B5EF4-FFF2-40B4-BE49-F238E27FC236}">
                <a16:creationId xmlns:a16="http://schemas.microsoft.com/office/drawing/2014/main" id="{C4691E2C-13EE-F299-40FC-C7111C4A751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9189720" cy="6126480"/>
          </a:xfrm>
          <a:prstGeom prst="rect">
            <a:avLst/>
          </a:prstGeom>
        </p:spPr>
      </p:pic>
    </p:spTree>
    <p:extLst>
      <p:ext uri="{BB962C8B-B14F-4D97-AF65-F5344CB8AC3E}">
        <p14:creationId xmlns:p14="http://schemas.microsoft.com/office/powerpoint/2010/main" val="3098032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18D50-2EC9-B850-6EB0-C77B54909DD5}"/>
              </a:ext>
            </a:extLst>
          </p:cNvPr>
          <p:cNvSpPr>
            <a:spLocks noGrp="1"/>
          </p:cNvSpPr>
          <p:nvPr>
            <p:ph type="title"/>
          </p:nvPr>
        </p:nvSpPr>
        <p:spPr>
          <a:xfrm>
            <a:off x="357188" y="246063"/>
            <a:ext cx="8029575" cy="659640"/>
          </a:xfrm>
        </p:spPr>
        <p:txBody>
          <a:bodyPr/>
          <a:lstStyle/>
          <a:p>
            <a:r>
              <a:rPr lang="en-US" sz="3200" dirty="0"/>
              <a:t>Additional Questions to Ponder</a:t>
            </a:r>
          </a:p>
        </p:txBody>
      </p:sp>
      <p:sp>
        <p:nvSpPr>
          <p:cNvPr id="6" name="TextBox 5">
            <a:extLst>
              <a:ext uri="{FF2B5EF4-FFF2-40B4-BE49-F238E27FC236}">
                <a16:creationId xmlns:a16="http://schemas.microsoft.com/office/drawing/2014/main" id="{6C35DDC9-0C1A-B9D0-774E-6D085ED2C1C9}"/>
              </a:ext>
            </a:extLst>
          </p:cNvPr>
          <p:cNvSpPr txBox="1"/>
          <p:nvPr/>
        </p:nvSpPr>
        <p:spPr>
          <a:xfrm>
            <a:off x="357188" y="1720840"/>
            <a:ext cx="8324850" cy="3416320"/>
          </a:xfrm>
          <a:prstGeom prst="rect">
            <a:avLst/>
          </a:prstGeom>
          <a:noFill/>
        </p:spPr>
        <p:txBody>
          <a:bodyPr wrap="square">
            <a:spAutoFit/>
          </a:bodyPr>
          <a:lstStyle/>
          <a:p>
            <a:pPr marL="342900" marR="0" indent="-342900" rtl="0">
              <a:spcBef>
                <a:spcPts val="0"/>
              </a:spcBef>
              <a:spcAft>
                <a:spcPts val="0"/>
              </a:spcAft>
              <a:buFont typeface="+mj-lt"/>
              <a:buAutoNum type="arabicPeriod"/>
            </a:pPr>
            <a:r>
              <a:rPr lang="en-US" sz="1800" dirty="0">
                <a:solidFill>
                  <a:srgbClr val="1F497D"/>
                </a:solidFill>
                <a:effectLst/>
                <a:latin typeface="Calibri" panose="020F0502020204030204" pitchFamily="34" charset="0"/>
              </a:rPr>
              <a:t>Are there any down payment assistant programs in Westchester County</a:t>
            </a:r>
            <a:endParaRPr lang="en-US" sz="2000" dirty="0">
              <a:effectLst/>
              <a:latin typeface="Times New Roman" panose="02020603050405020304" pitchFamily="18" charset="0"/>
            </a:endParaRPr>
          </a:p>
          <a:p>
            <a:pPr marL="342900" marR="0" indent="-342900" rtl="0">
              <a:spcBef>
                <a:spcPts val="0"/>
              </a:spcBef>
              <a:spcAft>
                <a:spcPts val="0"/>
              </a:spcAft>
              <a:buFont typeface="+mj-lt"/>
              <a:buAutoNum type="arabicPeriod"/>
            </a:pPr>
            <a:r>
              <a:rPr lang="en-US" dirty="0">
                <a:solidFill>
                  <a:srgbClr val="1F497D"/>
                </a:solidFill>
                <a:latin typeface="Calibri" panose="020F0502020204030204" pitchFamily="34" charset="0"/>
              </a:rPr>
              <a:t>C</a:t>
            </a:r>
            <a:r>
              <a:rPr lang="en-US" sz="1800" dirty="0">
                <a:solidFill>
                  <a:srgbClr val="1F497D"/>
                </a:solidFill>
                <a:effectLst/>
                <a:latin typeface="Calibri" panose="020F0502020204030204" pitchFamily="34" charset="0"/>
              </a:rPr>
              <a:t>redit score and down payment needed to purchase home</a:t>
            </a:r>
            <a:endParaRPr lang="en-US" sz="2000" dirty="0">
              <a:effectLst/>
              <a:latin typeface="Times New Roman" panose="02020603050405020304" pitchFamily="18" charset="0"/>
            </a:endParaRPr>
          </a:p>
          <a:p>
            <a:pPr marL="342900" marR="0" indent="-342900" rtl="0">
              <a:spcBef>
                <a:spcPts val="0"/>
              </a:spcBef>
              <a:spcAft>
                <a:spcPts val="0"/>
              </a:spcAft>
              <a:buFont typeface="+mj-lt"/>
              <a:buAutoNum type="arabicPeriod"/>
            </a:pPr>
            <a:r>
              <a:rPr lang="en-US" sz="1800" dirty="0">
                <a:solidFill>
                  <a:srgbClr val="1F497D"/>
                </a:solidFill>
                <a:effectLst/>
                <a:latin typeface="Calibri" panose="020F0502020204030204" pitchFamily="34" charset="0"/>
              </a:rPr>
              <a:t>How many lenders do you recommend getting a pre-approval from?</a:t>
            </a:r>
            <a:endParaRPr lang="en-US" sz="2000" dirty="0">
              <a:effectLst/>
              <a:latin typeface="Times New Roman" panose="02020603050405020304" pitchFamily="18" charset="0"/>
            </a:endParaRPr>
          </a:p>
          <a:p>
            <a:pPr marL="342900" marR="0" indent="-342900" rtl="0">
              <a:spcBef>
                <a:spcPts val="0"/>
              </a:spcBef>
              <a:spcAft>
                <a:spcPts val="0"/>
              </a:spcAft>
              <a:buFont typeface="+mj-lt"/>
              <a:buAutoNum type="arabicPeriod"/>
            </a:pPr>
            <a:r>
              <a:rPr lang="en-US" sz="1800" dirty="0">
                <a:solidFill>
                  <a:srgbClr val="1F497D"/>
                </a:solidFill>
                <a:effectLst/>
                <a:latin typeface="Calibri" panose="020F0502020204030204" pitchFamily="34" charset="0"/>
              </a:rPr>
              <a:t>How much do I have to put down</a:t>
            </a:r>
            <a:endParaRPr lang="en-US" sz="2000" dirty="0">
              <a:effectLst/>
              <a:latin typeface="Times New Roman" panose="02020603050405020304" pitchFamily="18" charset="0"/>
            </a:endParaRPr>
          </a:p>
          <a:p>
            <a:pPr marL="342900" marR="0" indent="-342900" rtl="0">
              <a:spcBef>
                <a:spcPts val="0"/>
              </a:spcBef>
              <a:spcAft>
                <a:spcPts val="0"/>
              </a:spcAft>
              <a:buFont typeface="+mj-lt"/>
              <a:buAutoNum type="arabicPeriod"/>
            </a:pPr>
            <a:r>
              <a:rPr lang="en-US" sz="1800" dirty="0">
                <a:solidFill>
                  <a:srgbClr val="1F497D"/>
                </a:solidFill>
                <a:effectLst/>
                <a:latin typeface="Calibri" panose="020F0502020204030204" pitchFamily="34" charset="0"/>
              </a:rPr>
              <a:t>How much money should be saved up for a home? Are there any programs that give financial assistance for first time home buyers?</a:t>
            </a:r>
            <a:endParaRPr lang="en-US" sz="2000" dirty="0">
              <a:effectLst/>
              <a:latin typeface="Times New Roman" panose="02020603050405020304" pitchFamily="18" charset="0"/>
            </a:endParaRPr>
          </a:p>
          <a:p>
            <a:pPr marL="342900" marR="0" indent="-342900" rtl="0">
              <a:spcBef>
                <a:spcPts val="0"/>
              </a:spcBef>
              <a:spcAft>
                <a:spcPts val="0"/>
              </a:spcAft>
              <a:buFont typeface="+mj-lt"/>
              <a:buAutoNum type="arabicPeriod"/>
            </a:pPr>
            <a:r>
              <a:rPr lang="en-US" sz="1800" dirty="0">
                <a:solidFill>
                  <a:srgbClr val="1F497D"/>
                </a:solidFill>
                <a:effectLst/>
                <a:latin typeface="Calibri" panose="020F0502020204030204" pitchFamily="34" charset="0"/>
              </a:rPr>
              <a:t>I have a lot of school debt and credit score is not the best. Is it still possible to apply and get approved?</a:t>
            </a:r>
            <a:endParaRPr lang="en-US" sz="2000" dirty="0">
              <a:effectLst/>
              <a:latin typeface="Times New Roman" panose="02020603050405020304" pitchFamily="18" charset="0"/>
            </a:endParaRPr>
          </a:p>
          <a:p>
            <a:pPr marL="342900" marR="0" indent="-342900" rtl="0">
              <a:spcBef>
                <a:spcPts val="0"/>
              </a:spcBef>
              <a:spcAft>
                <a:spcPts val="0"/>
              </a:spcAft>
              <a:buFont typeface="+mj-lt"/>
              <a:buAutoNum type="arabicPeriod"/>
            </a:pPr>
            <a:r>
              <a:rPr lang="en-US" sz="1800" dirty="0">
                <a:solidFill>
                  <a:srgbClr val="1F497D"/>
                </a:solidFill>
                <a:effectLst/>
                <a:latin typeface="Calibri" panose="020F0502020204030204" pitchFamily="34" charset="0"/>
              </a:rPr>
              <a:t>Is it good to consolidate debt to pay down credit cards and improve your score to get better loan options</a:t>
            </a:r>
            <a:endParaRPr lang="en-US" sz="2000" dirty="0">
              <a:effectLst/>
              <a:latin typeface="Times New Roman" panose="02020603050405020304" pitchFamily="18" charset="0"/>
            </a:endParaRPr>
          </a:p>
          <a:p>
            <a:pPr marL="342900" marR="0" indent="-342900" rtl="0">
              <a:spcBef>
                <a:spcPts val="0"/>
              </a:spcBef>
              <a:spcAft>
                <a:spcPts val="0"/>
              </a:spcAft>
              <a:buFont typeface="+mj-lt"/>
              <a:buAutoNum type="arabicPeriod"/>
            </a:pPr>
            <a:r>
              <a:rPr lang="en-US" sz="1800" dirty="0">
                <a:solidFill>
                  <a:srgbClr val="1F497D"/>
                </a:solidFill>
                <a:effectLst/>
                <a:latin typeface="Calibri" panose="020F0502020204030204" pitchFamily="34" charset="0"/>
              </a:rPr>
              <a:t>What is a good FICO Score to have to purchase a home</a:t>
            </a:r>
            <a:endParaRPr lang="en-US" sz="2000" dirty="0">
              <a:effectLst/>
              <a:latin typeface="Times New Roman" panose="02020603050405020304" pitchFamily="18" charset="0"/>
            </a:endParaRPr>
          </a:p>
          <a:p>
            <a:pPr marL="0" marR="0" rtl="0">
              <a:spcBef>
                <a:spcPts val="0"/>
              </a:spcBef>
              <a:spcAft>
                <a:spcPts val="0"/>
              </a:spcAft>
            </a:pPr>
            <a:r>
              <a:rPr lang="en-US" sz="1800" dirty="0">
                <a:solidFill>
                  <a:srgbClr val="1F497D"/>
                </a:solidFill>
                <a:effectLst/>
                <a:latin typeface="Calibri" panose="020F0502020204030204" pitchFamily="34" charset="0"/>
              </a:rPr>
              <a:t> </a:t>
            </a:r>
            <a:endParaRPr lang="en-US" sz="2000" dirty="0">
              <a:effectLst/>
              <a:latin typeface="Times New Roman" panose="02020603050405020304" pitchFamily="18" charset="0"/>
            </a:endParaRPr>
          </a:p>
        </p:txBody>
      </p:sp>
    </p:spTree>
    <p:extLst>
      <p:ext uri="{BB962C8B-B14F-4D97-AF65-F5344CB8AC3E}">
        <p14:creationId xmlns:p14="http://schemas.microsoft.com/office/powerpoint/2010/main" val="2913350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32F3-5000-31BA-D7BD-84DA91402452}"/>
              </a:ext>
            </a:extLst>
          </p:cNvPr>
          <p:cNvSpPr>
            <a:spLocks noGrp="1"/>
          </p:cNvSpPr>
          <p:nvPr>
            <p:ph type="title"/>
          </p:nvPr>
        </p:nvSpPr>
        <p:spPr/>
        <p:txBody>
          <a:bodyPr/>
          <a:lstStyle/>
          <a:p>
            <a:r>
              <a:rPr lang="en-US" dirty="0"/>
              <a:t>Follow us</a:t>
            </a:r>
            <a:endParaRPr lang="en-US" sz="1800" dirty="0"/>
          </a:p>
        </p:txBody>
      </p:sp>
      <p:pic>
        <p:nvPicPr>
          <p:cNvPr id="4" name="Picture 3" descr="Icon">
            <a:extLst>
              <a:ext uri="{FF2B5EF4-FFF2-40B4-BE49-F238E27FC236}">
                <a16:creationId xmlns:a16="http://schemas.microsoft.com/office/drawing/2014/main" id="{CD0B1D78-8C62-DDE0-AA6B-C530E13B2F84}"/>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898224" y="2554005"/>
            <a:ext cx="1509177" cy="1463040"/>
          </a:xfrm>
          <a:prstGeom prst="rect">
            <a:avLst/>
          </a:prstGeom>
        </p:spPr>
      </p:pic>
      <p:sp>
        <p:nvSpPr>
          <p:cNvPr id="5" name="TextBox 4">
            <a:extLst>
              <a:ext uri="{FF2B5EF4-FFF2-40B4-BE49-F238E27FC236}">
                <a16:creationId xmlns:a16="http://schemas.microsoft.com/office/drawing/2014/main" id="{B1B18E7C-7F50-3B03-C9A2-803947BE55F2}"/>
              </a:ext>
            </a:extLst>
          </p:cNvPr>
          <p:cNvSpPr txBox="1"/>
          <p:nvPr/>
        </p:nvSpPr>
        <p:spPr>
          <a:xfrm>
            <a:off x="876603" y="6492868"/>
            <a:ext cx="7074271" cy="230832"/>
          </a:xfrm>
          <a:prstGeom prst="rect">
            <a:avLst/>
          </a:prstGeom>
          <a:noFill/>
        </p:spPr>
        <p:txBody>
          <a:bodyPr wrap="square" rtlCol="0">
            <a:spAutoFit/>
          </a:bodyPr>
          <a:lstStyle/>
          <a:p>
            <a:r>
              <a:rPr lang="en-US" sz="900" dirty="0">
                <a:hlinkClick r:id="rId4" tooltip="https://www.pngall.com/instagram-png/download/55720"/>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6" name="Text Placeholder 3">
            <a:extLst>
              <a:ext uri="{FF2B5EF4-FFF2-40B4-BE49-F238E27FC236}">
                <a16:creationId xmlns:a16="http://schemas.microsoft.com/office/drawing/2014/main" id="{9AD9E832-3B52-1C37-9104-6638CB98DA1B}"/>
              </a:ext>
            </a:extLst>
          </p:cNvPr>
          <p:cNvSpPr txBox="1">
            <a:spLocks/>
          </p:cNvSpPr>
          <p:nvPr/>
        </p:nvSpPr>
        <p:spPr>
          <a:xfrm>
            <a:off x="2236140" y="1100752"/>
            <a:ext cx="4466492" cy="65964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228600" algn="l" defTabSz="914400" rtl="0" eaLnBrk="1" fontAlgn="auto" latinLnBrk="0" hangingPunct="1">
              <a:lnSpc>
                <a:spcPct val="110000"/>
              </a:lnSpc>
              <a:spcBef>
                <a:spcPts val="400"/>
              </a:spcBef>
              <a:spcAft>
                <a:spcPts val="0"/>
              </a:spcAft>
              <a:buClr>
                <a:srgbClr val="5B9BD5"/>
              </a:buClr>
              <a:buSzPts val="1836"/>
              <a:buFont typeface="Arial"/>
              <a:buNone/>
              <a:tabLst/>
              <a:defRPr/>
            </a:pPr>
            <a:r>
              <a:rPr kumimoji="0" lang="en-US" sz="2800" b="0" i="1" u="none" strike="noStrike" kern="0" cap="none" spc="0" normalizeH="0" baseline="0" noProof="0" dirty="0">
                <a:ln>
                  <a:noFill/>
                </a:ln>
                <a:solidFill>
                  <a:srgbClr val="0578A2"/>
                </a:solidFill>
                <a:effectLst/>
                <a:uLnTx/>
                <a:uFillTx/>
                <a:latin typeface="Verdana"/>
                <a:ea typeface="Verdana"/>
                <a:sym typeface="Verdana"/>
              </a:rPr>
              <a:t>@mymoneyworkshop</a:t>
            </a:r>
          </a:p>
        </p:txBody>
      </p:sp>
      <p:pic>
        <p:nvPicPr>
          <p:cNvPr id="11" name="Picture 10" descr="Icon&#10;&#10;Description automatically generated">
            <a:extLst>
              <a:ext uri="{FF2B5EF4-FFF2-40B4-BE49-F238E27FC236}">
                <a16:creationId xmlns:a16="http://schemas.microsoft.com/office/drawing/2014/main" id="{DD053A29-3F3E-D84C-F8F6-CF082F703F57}"/>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461883" y="2466893"/>
            <a:ext cx="1631674" cy="1463040"/>
          </a:xfrm>
          <a:prstGeom prst="rect">
            <a:avLst/>
          </a:prstGeom>
        </p:spPr>
      </p:pic>
      <p:pic>
        <p:nvPicPr>
          <p:cNvPr id="1026" name="Picture 2" descr="500 tribal youths will be trained under the Financial Literacy Programme, says Manoj Sinha">
            <a:extLst>
              <a:ext uri="{FF2B5EF4-FFF2-40B4-BE49-F238E27FC236}">
                <a16:creationId xmlns:a16="http://schemas.microsoft.com/office/drawing/2014/main" id="{F8B2C4A2-C5A9-C52A-635A-02DD195DA2B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88568" y="4612007"/>
            <a:ext cx="2875818" cy="15011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May be an image of 1 person, laptop, office and text that says 'MYMONEY WORKSHOP Back to School Quiz #5 Is/Was financial education offered by a school or college you attend(ed), or a workplace where you are/were employed? (1) Yes, participated (2) Yes, but did not participate (3) No, it s/was not offered (4) do not know is/was offered @mymoneyworkshop'">
            <a:extLst>
              <a:ext uri="{FF2B5EF4-FFF2-40B4-BE49-F238E27FC236}">
                <a16:creationId xmlns:a16="http://schemas.microsoft.com/office/drawing/2014/main" id="{08FF6795-E53D-695F-B870-C960C929944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38826" y="1757737"/>
            <a:ext cx="2185190" cy="2005581"/>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ay be an image of text that says 'BACK TO SCHOOL MYMONEY WORKSHOP Quiz #4 A 15-year mortgage typically requires ires higher monthly payments than a 30-year 30 mortgage, but the total interest paid over the life of the loan will be less. (1) True (2) False Ûour.NaionFiaCalsuy @mymoneyworkshop'">
            <a:extLst>
              <a:ext uri="{FF2B5EF4-FFF2-40B4-BE49-F238E27FC236}">
                <a16:creationId xmlns:a16="http://schemas.microsoft.com/office/drawing/2014/main" id="{79BE2C7B-B080-097C-19F0-F4D1B2D1907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04520" y="4609486"/>
            <a:ext cx="1796270" cy="179627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May be an image of ‎text that says '‎MYMONEY WORKSHOP BAK SSHOOL, TOM Quiz #3 Suppose you owe $1,000 on loan and the interest rate you are charged is 20% per year compounded annually.If you didn't pay anything off, at this interest rate, how many years would it take for the amount you owe to double? (1) Less than years (2) At least 2years but less than 5 years (3) At least years but less than 10 years (4) At least 10 years Source: National Financial Capabilit ityStudy 18 باالللس @mymoneyworkshop‎'‎">
            <a:extLst>
              <a:ext uri="{FF2B5EF4-FFF2-40B4-BE49-F238E27FC236}">
                <a16:creationId xmlns:a16="http://schemas.microsoft.com/office/drawing/2014/main" id="{3DAE57CD-3F2E-3CE1-1CCC-DDF6780428F3}"/>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38826" y="4074609"/>
            <a:ext cx="2391429" cy="2046000"/>
          </a:xfrm>
          <a:prstGeom prst="ellipse">
            <a:avLst/>
          </a:prstGeom>
          <a:noFill/>
          <a:extLst>
            <a:ext uri="{909E8E84-426E-40dd-AFC4-6F175D3DCCD1}">
              <a14:hiddenFill xmlns="" xmlns:a14="http://schemas.microsoft.com/office/drawing/2010/main">
                <a:solidFill>
                  <a:srgbClr val="FFFFFF"/>
                </a:solidFill>
              </a14:hiddenFill>
            </a:ext>
          </a:extLst>
        </p:spPr>
      </p:pic>
      <p:pic>
        <p:nvPicPr>
          <p:cNvPr id="1038" name="Picture 14" descr="May be an image of ‎text that says '‎Teach K-12 Resources HUB Provided by the K-12 Teachers Alliance By Teachers, For Teachers 。合 TAXES بحسក FINANCIAL LITERACY BaT 一 $ 么 MYMONEY WORKSHOP‎'‎">
            <a:extLst>
              <a:ext uri="{FF2B5EF4-FFF2-40B4-BE49-F238E27FC236}">
                <a16:creationId xmlns:a16="http://schemas.microsoft.com/office/drawing/2014/main" id="{CF3B549F-5581-978C-692B-4BFF20432E1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607546" y="1135701"/>
            <a:ext cx="2354169" cy="2354169"/>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ay be an image of text that says 'MYMONEY WORKSHOP BACK TO SSHOOL Quiz #1 LEARNING Suppose you had $100 in a savings account and the interest rate was 2% per year. After 5 years, how much do you think you would have in the account if you left the money to grow? (1) More than $102 (2) Exactly $102 (3) Less than $102 @mymoneyworkshop Ûy'">
            <a:extLst>
              <a:ext uri="{FF2B5EF4-FFF2-40B4-BE49-F238E27FC236}">
                <a16:creationId xmlns:a16="http://schemas.microsoft.com/office/drawing/2014/main" id="{12188DB0-241F-CC6D-E07E-EBD1BF643C0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52169" y="3416039"/>
            <a:ext cx="1977754" cy="1977754"/>
          </a:xfrm>
          <a:prstGeom prst="ellipse">
            <a:avLst/>
          </a:prstGeom>
          <a:noFill/>
          <a:extLst>
            <a:ext uri="{909E8E84-426E-40dd-AFC4-6F175D3DCCD1}">
              <a14:hiddenFill xmlns=""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655233B-4A96-D851-AB7E-D0BCEC66277B}"/>
              </a:ext>
            </a:extLst>
          </p:cNvPr>
          <p:cNvPicPr>
            <a:picLocks noChangeAspect="1"/>
          </p:cNvPicPr>
          <p:nvPr/>
        </p:nvPicPr>
        <p:blipFill>
          <a:blip r:embed="rId14"/>
          <a:stretch>
            <a:fillRect/>
          </a:stretch>
        </p:blipFill>
        <p:spPr>
          <a:xfrm>
            <a:off x="4086867" y="1814471"/>
            <a:ext cx="667823" cy="667823"/>
          </a:xfrm>
          <a:prstGeom prst="rect">
            <a:avLst/>
          </a:prstGeom>
        </p:spPr>
      </p:pic>
    </p:spTree>
    <p:extLst>
      <p:ext uri="{BB962C8B-B14F-4D97-AF65-F5344CB8AC3E}">
        <p14:creationId xmlns:p14="http://schemas.microsoft.com/office/powerpoint/2010/main" val="2507353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 name="Picture 4">
            <a:extLst>
              <a:ext uri="{FF2B5EF4-FFF2-40B4-BE49-F238E27FC236}">
                <a16:creationId xmlns:a16="http://schemas.microsoft.com/office/drawing/2014/main" id="{D5FB01CF-6CB0-BA42-8564-AB697F82A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9568" y="1569221"/>
            <a:ext cx="3367097" cy="3489220"/>
          </a:xfrm>
          <a:prstGeom prst="rect">
            <a:avLst/>
          </a:prstGeom>
        </p:spPr>
      </p:pic>
    </p:spTree>
    <p:extLst>
      <p:ext uri="{BB962C8B-B14F-4D97-AF65-F5344CB8AC3E}">
        <p14:creationId xmlns:p14="http://schemas.microsoft.com/office/powerpoint/2010/main" val="395447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8899F-B5A9-4122-A8C2-D599E24AC55D}"/>
              </a:ext>
            </a:extLst>
          </p:cNvPr>
          <p:cNvSpPr>
            <a:spLocks noGrp="1"/>
          </p:cNvSpPr>
          <p:nvPr>
            <p:ph type="title"/>
          </p:nvPr>
        </p:nvSpPr>
        <p:spPr/>
        <p:txBody>
          <a:bodyPr>
            <a:normAutofit/>
          </a:bodyPr>
          <a:lstStyle/>
          <a:p>
            <a:r>
              <a:rPr lang="en-US" dirty="0"/>
              <a:t>Poll</a:t>
            </a:r>
          </a:p>
        </p:txBody>
      </p:sp>
      <p:pic>
        <p:nvPicPr>
          <p:cNvPr id="11" name="Picture 10" descr="A picture containing game&#10;&#10;Description automatically generated">
            <a:extLst>
              <a:ext uri="{FF2B5EF4-FFF2-40B4-BE49-F238E27FC236}">
                <a16:creationId xmlns:a16="http://schemas.microsoft.com/office/drawing/2014/main" id="{85A41E3E-58BC-4AA3-AD1F-50E613A5D8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4265" y="0"/>
            <a:ext cx="6855469" cy="6858000"/>
          </a:xfrm>
          <a:prstGeom prst="rect">
            <a:avLst/>
          </a:prstGeom>
        </p:spPr>
      </p:pic>
      <p:sp>
        <p:nvSpPr>
          <p:cNvPr id="4" name="Google Shape;377;p27">
            <a:extLst>
              <a:ext uri="{FF2B5EF4-FFF2-40B4-BE49-F238E27FC236}">
                <a16:creationId xmlns:a16="http://schemas.microsoft.com/office/drawing/2014/main" id="{E3C715BB-746B-4B13-867D-5674E109693E}"/>
              </a:ext>
            </a:extLst>
          </p:cNvPr>
          <p:cNvSpPr txBox="1">
            <a:spLocks noGrp="1"/>
          </p:cNvSpPr>
          <p:nvPr>
            <p:ph type="body" idx="1"/>
          </p:nvPr>
        </p:nvSpPr>
        <p:spPr>
          <a:xfrm>
            <a:off x="2837659" y="1529220"/>
            <a:ext cx="3292310" cy="995245"/>
          </a:xfrm>
          <a:prstGeom prst="rect">
            <a:avLst/>
          </a:prstGeom>
          <a:noFill/>
          <a:ln>
            <a:noFill/>
          </a:ln>
        </p:spPr>
        <p:txBody>
          <a:bodyPr spcFirstLastPara="1" wrap="square" lIns="91425" tIns="45700" rIns="91425" bIns="45700" anchor="t" anchorCtr="0">
            <a:normAutofit/>
          </a:bodyPr>
          <a:lstStyle/>
          <a:p>
            <a:pPr marL="109538" lvl="0" indent="0" algn="l" rtl="0">
              <a:lnSpc>
                <a:spcPct val="100000"/>
              </a:lnSpc>
              <a:spcBef>
                <a:spcPts val="0"/>
              </a:spcBef>
              <a:spcAft>
                <a:spcPts val="0"/>
              </a:spcAft>
              <a:buSzPts val="2400"/>
              <a:buNone/>
            </a:pPr>
            <a:r>
              <a:rPr lang="en-US" sz="1600" dirty="0"/>
              <a:t>When do you plan </a:t>
            </a:r>
          </a:p>
          <a:p>
            <a:pPr marL="109538" lvl="0" indent="0" algn="l" rtl="0">
              <a:lnSpc>
                <a:spcPct val="100000"/>
              </a:lnSpc>
              <a:spcBef>
                <a:spcPts val="0"/>
              </a:spcBef>
              <a:spcAft>
                <a:spcPts val="0"/>
              </a:spcAft>
              <a:buSzPts val="2400"/>
              <a:buNone/>
            </a:pPr>
            <a:r>
              <a:rPr lang="en-US" sz="1600" dirty="0"/>
              <a:t>to buy a home?</a:t>
            </a:r>
            <a:endParaRPr sz="1600" dirty="0"/>
          </a:p>
        </p:txBody>
      </p:sp>
      <p:sp>
        <p:nvSpPr>
          <p:cNvPr id="5" name="Google Shape;377;p27">
            <a:extLst>
              <a:ext uri="{FF2B5EF4-FFF2-40B4-BE49-F238E27FC236}">
                <a16:creationId xmlns:a16="http://schemas.microsoft.com/office/drawing/2014/main" id="{0AA04F15-C59D-49C4-A839-028E30269F96}"/>
              </a:ext>
            </a:extLst>
          </p:cNvPr>
          <p:cNvSpPr txBox="1">
            <a:spLocks/>
          </p:cNvSpPr>
          <p:nvPr/>
        </p:nvSpPr>
        <p:spPr>
          <a:xfrm>
            <a:off x="3224241" y="4166268"/>
            <a:ext cx="2148457" cy="1529985"/>
          </a:xfrm>
          <a:prstGeom prst="rect">
            <a:avLst/>
          </a:prstGeom>
          <a:noFill/>
          <a:ln>
            <a:noFill/>
          </a:ln>
        </p:spPr>
        <p:txBody>
          <a:bodyPr spcFirstLastPara="1" vert="horz" wrap="square" lIns="91425" tIns="45700" rIns="91425" bIns="45700" rtlCol="0" anchor="t" anchorCtr="0">
            <a:normAutofit/>
          </a:bodyPr>
          <a:lstStyle>
            <a:lvl1pPr marL="569214" lvl="0" indent="-457200" algn="l" defTabSz="914400" rtl="0" eaLnBrk="1" latinLnBrk="0" hangingPunct="1">
              <a:lnSpc>
                <a:spcPct val="110000"/>
              </a:lnSpc>
              <a:spcBef>
                <a:spcPts val="1200"/>
              </a:spcBef>
              <a:spcAft>
                <a:spcPts val="0"/>
              </a:spcAft>
              <a:buClr>
                <a:schemeClr val="accent5"/>
              </a:buClr>
              <a:buSzPts val="1836"/>
              <a:buFont typeface="Arial" panose="020B0604020202020204" pitchFamily="34" charset="0"/>
              <a:buChar char="•"/>
              <a:defRPr sz="2800" b="1" kern="1200">
                <a:solidFill>
                  <a:schemeClr val="tx1"/>
                </a:solidFill>
                <a:latin typeface="Verdana"/>
                <a:ea typeface="Verdana"/>
                <a:cs typeface="Verdana"/>
                <a:sym typeface="Verdana"/>
              </a:defRPr>
            </a:lvl1pPr>
            <a:lvl2pPr marL="914400" lvl="1" indent="-381000" algn="l" defTabSz="914400" rtl="0" eaLnBrk="1" latinLnBrk="0" hangingPunct="1">
              <a:lnSpc>
                <a:spcPct val="110000"/>
              </a:lnSpc>
              <a:spcBef>
                <a:spcPts val="324"/>
              </a:spcBef>
              <a:spcAft>
                <a:spcPts val="0"/>
              </a:spcAft>
              <a:buClr>
                <a:schemeClr val="accent4"/>
              </a:buClr>
              <a:buSzPts val="2400"/>
              <a:buFont typeface="Arial" panose="020B0604020202020204" pitchFamily="34" charset="0"/>
              <a:buChar char="◦"/>
              <a:defRPr sz="2400" kern="1200">
                <a:solidFill>
                  <a:schemeClr val="tx1"/>
                </a:solidFill>
                <a:latin typeface="Verdana"/>
                <a:ea typeface="Verdana"/>
                <a:cs typeface="Verdana"/>
                <a:sym typeface="Verdana"/>
              </a:defRPr>
            </a:lvl2pPr>
            <a:lvl3pPr marL="1371600" lvl="2" indent="-361950" algn="l" defTabSz="914400" rtl="0" eaLnBrk="1" latinLnBrk="0" hangingPunct="1">
              <a:lnSpc>
                <a:spcPct val="110000"/>
              </a:lnSpc>
              <a:spcBef>
                <a:spcPts val="350"/>
              </a:spcBef>
              <a:spcAft>
                <a:spcPts val="0"/>
              </a:spcAft>
              <a:buSzPts val="2100"/>
              <a:buFont typeface="Arial" panose="020B0604020202020204" pitchFamily="34" charset="0"/>
              <a:buChar char="●"/>
              <a:defRPr sz="2000" kern="1200">
                <a:solidFill>
                  <a:schemeClr val="tx1"/>
                </a:solidFill>
                <a:latin typeface="Verdana"/>
                <a:ea typeface="Verdana"/>
                <a:cs typeface="Verdana"/>
                <a:sym typeface="Verdana"/>
              </a:defRPr>
            </a:lvl3pPr>
            <a:lvl4pPr marL="1828800" lvl="3" indent="-349250" algn="l" defTabSz="914400" rtl="0" eaLnBrk="1" latinLnBrk="0" hangingPunct="1">
              <a:lnSpc>
                <a:spcPct val="110000"/>
              </a:lnSpc>
              <a:spcBef>
                <a:spcPts val="600"/>
              </a:spcBef>
              <a:spcAft>
                <a:spcPts val="0"/>
              </a:spcAft>
              <a:buSzPts val="1900"/>
              <a:buFont typeface="Arial" panose="020B0604020202020204" pitchFamily="34" charset="0"/>
              <a:buChar char="●"/>
              <a:defRPr sz="1800" kern="1200">
                <a:solidFill>
                  <a:schemeClr val="tx1"/>
                </a:solidFill>
                <a:latin typeface="Verdana"/>
                <a:ea typeface="Verdana"/>
                <a:cs typeface="Verdana"/>
                <a:sym typeface="Verdana"/>
              </a:defRPr>
            </a:lvl4pPr>
            <a:lvl5pPr marL="2286000" lvl="4" indent="-342900" algn="l" defTabSz="914400" rtl="0" eaLnBrk="1" latinLnBrk="0" hangingPunct="1">
              <a:lnSpc>
                <a:spcPct val="110000"/>
              </a:lnSpc>
              <a:spcBef>
                <a:spcPts val="600"/>
              </a:spcBef>
              <a:spcAft>
                <a:spcPts val="0"/>
              </a:spcAft>
              <a:buSzPts val="1800"/>
              <a:buFont typeface="Arial" panose="020B0604020202020204" pitchFamily="34" charset="0"/>
              <a:buChar char="●"/>
              <a:defRPr sz="1800" kern="1200">
                <a:solidFill>
                  <a:schemeClr val="tx1"/>
                </a:solidFill>
                <a:latin typeface="Verdana"/>
                <a:ea typeface="Verdana"/>
                <a:cs typeface="Verdana"/>
                <a:sym typeface="Verdana"/>
              </a:defRPr>
            </a:lvl5pPr>
            <a:lvl6pPr marL="2743200" lvl="5" indent="-342900" algn="l" defTabSz="914400" rtl="0" eaLnBrk="1" latinLnBrk="0" hangingPunct="1">
              <a:lnSpc>
                <a:spcPct val="90000"/>
              </a:lnSpc>
              <a:spcBef>
                <a:spcPts val="60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35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35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35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109538" indent="0" algn="ctr">
              <a:lnSpc>
                <a:spcPct val="100000"/>
              </a:lnSpc>
              <a:spcBef>
                <a:spcPts val="0"/>
              </a:spcBef>
              <a:buSzPts val="2400"/>
              <a:buFont typeface="Arial" panose="020B0604020202020204" pitchFamily="34" charset="0"/>
              <a:buNone/>
            </a:pPr>
            <a:r>
              <a:rPr lang="en-US" sz="1800" dirty="0"/>
              <a:t>Comment</a:t>
            </a:r>
          </a:p>
          <a:p>
            <a:pPr marL="109538" indent="0" algn="ctr">
              <a:lnSpc>
                <a:spcPct val="100000"/>
              </a:lnSpc>
              <a:spcBef>
                <a:spcPts val="0"/>
              </a:spcBef>
              <a:buSzPts val="2400"/>
              <a:buFont typeface="Arial" panose="020B0604020202020204" pitchFamily="34" charset="0"/>
              <a:buNone/>
            </a:pPr>
            <a:r>
              <a:rPr lang="en-US" sz="1800" dirty="0"/>
              <a:t>in the chat please</a:t>
            </a:r>
          </a:p>
        </p:txBody>
      </p:sp>
      <p:sp>
        <p:nvSpPr>
          <p:cNvPr id="2" name="TextBox 1"/>
          <p:cNvSpPr txBox="1"/>
          <p:nvPr/>
        </p:nvSpPr>
        <p:spPr>
          <a:xfrm>
            <a:off x="3808669" y="1959050"/>
            <a:ext cx="2806303" cy="1200329"/>
          </a:xfrm>
          <a:prstGeom prst="rect">
            <a:avLst/>
          </a:prstGeom>
          <a:noFill/>
        </p:spPr>
        <p:txBody>
          <a:bodyPr wrap="square" rtlCol="0">
            <a:spAutoFit/>
          </a:bodyPr>
          <a:lstStyle/>
          <a:p>
            <a:endParaRPr lang="en-US" sz="2400" dirty="0"/>
          </a:p>
          <a:p>
            <a:r>
              <a:rPr lang="en-US" sz="1600" b="1" dirty="0">
                <a:latin typeface="Verdana"/>
                <a:cs typeface="Verdana"/>
              </a:rPr>
              <a:t>Is anyone a </a:t>
            </a:r>
          </a:p>
          <a:p>
            <a:r>
              <a:rPr lang="en-US" sz="1600" b="1" dirty="0">
                <a:latin typeface="Verdana"/>
                <a:cs typeface="Verdana"/>
              </a:rPr>
              <a:t>first-time </a:t>
            </a:r>
          </a:p>
          <a:p>
            <a:r>
              <a:rPr lang="en-US" sz="1600" b="1" dirty="0">
                <a:latin typeface="Verdana"/>
                <a:cs typeface="Verdana"/>
              </a:rPr>
              <a:t>home buyer?</a:t>
            </a:r>
          </a:p>
        </p:txBody>
      </p:sp>
    </p:spTree>
    <p:extLst>
      <p:ext uri="{BB962C8B-B14F-4D97-AF65-F5344CB8AC3E}">
        <p14:creationId xmlns:p14="http://schemas.microsoft.com/office/powerpoint/2010/main" val="371426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139224"/>
            <a:ext cx="9144000" cy="5006864"/>
          </a:xfrm>
          <a:prstGeom prst="rect">
            <a:avLst/>
          </a:prstGeom>
          <a:noFill/>
          <a:ln>
            <a:noFill/>
          </a:ln>
        </p:spPr>
      </p:pic>
      <p:sp>
        <p:nvSpPr>
          <p:cNvPr id="377" name="Google Shape;377;p27"/>
          <p:cNvSpPr txBox="1">
            <a:spLocks noGrp="1"/>
          </p:cNvSpPr>
          <p:nvPr>
            <p:ph type="body" idx="1"/>
          </p:nvPr>
        </p:nvSpPr>
        <p:spPr>
          <a:xfrm>
            <a:off x="457200" y="1693628"/>
            <a:ext cx="3669527" cy="4313663"/>
          </a:xfrm>
          <a:prstGeom prst="rect">
            <a:avLst/>
          </a:prstGeom>
          <a:noFill/>
          <a:ln>
            <a:noFill/>
          </a:ln>
        </p:spPr>
        <p:txBody>
          <a:bodyPr spcFirstLastPara="1" wrap="square" lIns="91425" tIns="45700" rIns="91425" bIns="45700" anchor="t" anchorCtr="0">
            <a:normAutofit/>
          </a:bodyPr>
          <a:lstStyle/>
          <a:p>
            <a:pPr marL="109538" lvl="0" indent="0" algn="l" rtl="0">
              <a:lnSpc>
                <a:spcPct val="100000"/>
              </a:lnSpc>
              <a:spcBef>
                <a:spcPts val="0"/>
              </a:spcBef>
              <a:spcAft>
                <a:spcPts val="0"/>
              </a:spcAft>
              <a:buSzPts val="2400"/>
              <a:buNone/>
            </a:pPr>
            <a:r>
              <a:rPr lang="en-US" dirty="0"/>
              <a:t>How do you even start?</a:t>
            </a:r>
            <a:endParaRPr dirty="0"/>
          </a:p>
        </p:txBody>
      </p:sp>
      <p:sp>
        <p:nvSpPr>
          <p:cNvPr id="378" name="Google Shape;378;p27"/>
          <p:cNvSpPr txBox="1">
            <a:spLocks noGrp="1"/>
          </p:cNvSpPr>
          <p:nvPr>
            <p:ph type="title"/>
          </p:nvPr>
        </p:nvSpPr>
        <p:spPr>
          <a:xfrm>
            <a:off x="457200" y="274638"/>
            <a:ext cx="8229600" cy="6596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600"/>
              <a:buFont typeface="Verdana"/>
              <a:buNone/>
            </a:pPr>
            <a:r>
              <a:rPr lang="en-US" dirty="0"/>
              <a:t>Home Buying</a:t>
            </a:r>
            <a:endParaRPr dirty="0"/>
          </a:p>
        </p:txBody>
      </p:sp>
    </p:spTree>
    <p:extLst>
      <p:ext uri="{BB962C8B-B14F-4D97-AF65-F5344CB8AC3E}">
        <p14:creationId xmlns:p14="http://schemas.microsoft.com/office/powerpoint/2010/main" val="147310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Get Prepared</a:t>
            </a:r>
          </a:p>
        </p:txBody>
      </p:sp>
      <p:sp>
        <p:nvSpPr>
          <p:cNvPr id="10" name="Text Placeholder 9">
            <a:extLst>
              <a:ext uri="{FF2B5EF4-FFF2-40B4-BE49-F238E27FC236}">
                <a16:creationId xmlns:a16="http://schemas.microsoft.com/office/drawing/2014/main" id="{3D82454F-ECE4-4FE9-AF2D-0DAC91FFEDF0}"/>
              </a:ext>
            </a:extLst>
          </p:cNvPr>
          <p:cNvSpPr>
            <a:spLocks noGrp="1"/>
          </p:cNvSpPr>
          <p:nvPr>
            <p:ph type="body" idx="2"/>
          </p:nvPr>
        </p:nvSpPr>
        <p:spPr>
          <a:xfrm>
            <a:off x="457199" y="5455931"/>
            <a:ext cx="8229600" cy="665163"/>
          </a:xfrm>
        </p:spPr>
        <p:txBody>
          <a:bodyPr>
            <a:normAutofit fontScale="92500"/>
          </a:bodyPr>
          <a:lstStyle/>
          <a:p>
            <a:r>
              <a:rPr lang="en-US" dirty="0"/>
              <a:t>Follow these steps to get to your first home!</a:t>
            </a:r>
          </a:p>
        </p:txBody>
      </p:sp>
      <p:pic>
        <p:nvPicPr>
          <p:cNvPr id="7" name="Picture 6" descr="Keys to a home">
            <a:extLst>
              <a:ext uri="{FF2B5EF4-FFF2-40B4-BE49-F238E27FC236}">
                <a16:creationId xmlns:a16="http://schemas.microsoft.com/office/drawing/2014/main" id="{3F68F668-CDDE-4BCB-91C8-B39C04996D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7342" y="1302815"/>
            <a:ext cx="5949315" cy="3971051"/>
          </a:xfrm>
          <a:prstGeom prst="rect">
            <a:avLst/>
          </a:prstGeom>
        </p:spPr>
      </p:pic>
    </p:spTree>
    <p:extLst>
      <p:ext uri="{BB962C8B-B14F-4D97-AF65-F5344CB8AC3E}">
        <p14:creationId xmlns:p14="http://schemas.microsoft.com/office/powerpoint/2010/main" val="385665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normAutofit fontScale="70000" lnSpcReduction="20000"/>
          </a:bodyPr>
          <a:lstStyle/>
          <a:p>
            <a:r>
              <a:rPr lang="en-US" dirty="0"/>
              <a:t>Have a smart goal </a:t>
            </a:r>
            <a:r>
              <a:rPr lang="en-US" b="0" dirty="0"/>
              <a:t>(ex. save $10,000 in one year for a down payment) </a:t>
            </a:r>
          </a:p>
          <a:p>
            <a:r>
              <a:rPr lang="en-US" dirty="0"/>
              <a:t>Determine what you can afford </a:t>
            </a:r>
            <a:r>
              <a:rPr lang="en-US" b="0" dirty="0"/>
              <a:t>– have a budget and stick to your budget</a:t>
            </a:r>
          </a:p>
          <a:p>
            <a:r>
              <a:rPr lang="en-US" dirty="0"/>
              <a:t>Know the real estate language </a:t>
            </a:r>
            <a:r>
              <a:rPr lang="en-US" b="0" dirty="0"/>
              <a:t>(ex. condo vs. co-op)</a:t>
            </a:r>
          </a:p>
          <a:p>
            <a:r>
              <a:rPr lang="en-US" dirty="0"/>
              <a:t>Start saving early  </a:t>
            </a:r>
          </a:p>
          <a:p>
            <a:pPr lvl="1"/>
            <a:r>
              <a:rPr lang="en-US" b="0" dirty="0"/>
              <a:t>Find ways to save on current expenses for a future down payment. Be prepared with a fund for closing costs, taxes, monthly utility bills, insurance, repairs </a:t>
            </a:r>
            <a:r>
              <a:rPr lang="mr-IN" b="0" dirty="0"/>
              <a:t>…</a:t>
            </a:r>
            <a:r>
              <a:rPr lang="en-US" b="0" dirty="0"/>
              <a:t> an emergency fund for the unexpected is a must have.</a:t>
            </a:r>
            <a:endParaRPr lang="en-US" dirty="0"/>
          </a:p>
        </p:txBody>
      </p:sp>
      <p:sp>
        <p:nvSpPr>
          <p:cNvPr id="3" name="Title 2"/>
          <p:cNvSpPr>
            <a:spLocks noGrp="1"/>
          </p:cNvSpPr>
          <p:nvPr>
            <p:ph type="title"/>
          </p:nvPr>
        </p:nvSpPr>
        <p:spPr/>
        <p:txBody>
          <a:bodyPr>
            <a:noAutofit/>
          </a:bodyPr>
          <a:lstStyle/>
          <a:p>
            <a:r>
              <a:rPr lang="en-US" dirty="0"/>
              <a:t>Step #1 …</a:t>
            </a:r>
          </a:p>
        </p:txBody>
      </p:sp>
      <p:sp useBgFill="1">
        <p:nvSpPr>
          <p:cNvPr id="9" name="Text Placeholder 8">
            <a:extLst>
              <a:ext uri="{FF2B5EF4-FFF2-40B4-BE49-F238E27FC236}">
                <a16:creationId xmlns:a16="http://schemas.microsoft.com/office/drawing/2014/main" id="{DA2163A0-ACFA-4640-81EB-42858548EB1F}"/>
              </a:ext>
            </a:extLst>
          </p:cNvPr>
          <p:cNvSpPr>
            <a:spLocks noGrp="1"/>
          </p:cNvSpPr>
          <p:nvPr>
            <p:ph type="body" idx="2"/>
          </p:nvPr>
        </p:nvSpPr>
        <p:spPr>
          <a:xfrm>
            <a:off x="228600" y="1203325"/>
            <a:ext cx="8458200" cy="665163"/>
          </a:xfrm>
        </p:spPr>
        <p:txBody>
          <a:bodyPr/>
          <a:lstStyle/>
          <a:p>
            <a:r>
              <a:rPr lang="en-US" dirty="0"/>
              <a:t>Take the time to prepare.</a:t>
            </a:r>
          </a:p>
        </p:txBody>
      </p:sp>
      <p:pic>
        <p:nvPicPr>
          <p:cNvPr id="11" name="Picture 10" descr="Two people looking at a phone&#10;&#10;Description automatically generated with medium confidence">
            <a:extLst>
              <a:ext uri="{FF2B5EF4-FFF2-40B4-BE49-F238E27FC236}">
                <a16:creationId xmlns:a16="http://schemas.microsoft.com/office/drawing/2014/main" id="{DD6EC5D7-3226-452D-BBAD-2FA7CB3C2C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525" y="184323"/>
            <a:ext cx="3190875" cy="1793564"/>
          </a:xfrm>
          <a:prstGeom prst="rect">
            <a:avLst/>
          </a:prstGeom>
        </p:spPr>
      </p:pic>
    </p:spTree>
    <p:extLst>
      <p:ext uri="{BB962C8B-B14F-4D97-AF65-F5344CB8AC3E}">
        <p14:creationId xmlns:p14="http://schemas.microsoft.com/office/powerpoint/2010/main" val="363175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457200" y="2373095"/>
            <a:ext cx="8229600" cy="4094379"/>
          </a:xfrm>
        </p:spPr>
        <p:txBody>
          <a:bodyPr>
            <a:normAutofit fontScale="55000" lnSpcReduction="20000"/>
          </a:bodyPr>
          <a:lstStyle/>
          <a:p>
            <a:pPr lvl="1"/>
            <a:r>
              <a:rPr lang="en-US" dirty="0"/>
              <a:t>A home buyer struggling to come up with a down payment can look at Conventional Mortgages. These conform to standards set by government-sponsored entities like Fannie Mae and Freddie Mac and require a reduced % down. Or Federal Housing Administration(FHA) Loans that permit much lower down payments and Veterans Affairs Loans that sometimes require no down payment. </a:t>
            </a:r>
          </a:p>
          <a:p>
            <a:r>
              <a:rPr lang="en-US" dirty="0"/>
              <a:t>Research state and local assistance programs </a:t>
            </a:r>
          </a:p>
          <a:p>
            <a:pPr lvl="1"/>
            <a:r>
              <a:rPr lang="en-US" dirty="0"/>
              <a:t>In addition to federal programs many states offer assistance programs for first time home buyers with perks like down payment assistance, closing cost assistance, tax credits and discounted interest rates. County and municipalities may also have first-time home buyer programs</a:t>
            </a:r>
          </a:p>
          <a:p>
            <a:r>
              <a:rPr lang="en-US" dirty="0"/>
              <a:t>Set aside tax refunds and work bonuses for a future down payment. </a:t>
            </a:r>
          </a:p>
          <a:p>
            <a:r>
              <a:rPr lang="en-US" dirty="0"/>
              <a:t>Take advantage of direct deposit – your bank can divide incoming funds into at least two accounts. Link a savings account and choose a dollar amount per incoming direct deposit.</a:t>
            </a:r>
          </a:p>
        </p:txBody>
      </p:sp>
      <p:sp>
        <p:nvSpPr>
          <p:cNvPr id="3" name="Title 2"/>
          <p:cNvSpPr>
            <a:spLocks noGrp="1"/>
          </p:cNvSpPr>
          <p:nvPr>
            <p:ph type="title"/>
          </p:nvPr>
        </p:nvSpPr>
        <p:spPr>
          <a:xfrm>
            <a:off x="457200" y="274638"/>
            <a:ext cx="8229600" cy="659640"/>
          </a:xfrm>
        </p:spPr>
        <p:txBody>
          <a:bodyPr>
            <a:noAutofit/>
          </a:bodyPr>
          <a:lstStyle/>
          <a:p>
            <a:r>
              <a:rPr lang="en-US" dirty="0"/>
              <a:t>Ways To Save</a:t>
            </a:r>
          </a:p>
        </p:txBody>
      </p:sp>
      <p:sp>
        <p:nvSpPr>
          <p:cNvPr id="12" name="Text Placeholder 11">
            <a:extLst>
              <a:ext uri="{FF2B5EF4-FFF2-40B4-BE49-F238E27FC236}">
                <a16:creationId xmlns:a16="http://schemas.microsoft.com/office/drawing/2014/main" id="{69C1465B-94B8-4F91-A339-8A143DB0381D}"/>
              </a:ext>
            </a:extLst>
          </p:cNvPr>
          <p:cNvSpPr>
            <a:spLocks noGrp="1"/>
          </p:cNvSpPr>
          <p:nvPr>
            <p:ph type="body" idx="2"/>
          </p:nvPr>
        </p:nvSpPr>
        <p:spPr>
          <a:xfrm>
            <a:off x="242888" y="1203325"/>
            <a:ext cx="5081587" cy="1044575"/>
          </a:xfrm>
        </p:spPr>
        <p:txBody>
          <a:bodyPr>
            <a:normAutofit fontScale="92500" lnSpcReduction="10000"/>
          </a:bodyPr>
          <a:lstStyle/>
          <a:p>
            <a:r>
              <a:rPr lang="en-US" dirty="0"/>
              <a:t>Explore down payment</a:t>
            </a:r>
          </a:p>
          <a:p>
            <a:r>
              <a:rPr lang="en-US" dirty="0"/>
              <a:t>and mortgage options. </a:t>
            </a:r>
          </a:p>
        </p:txBody>
      </p:sp>
      <p:pic>
        <p:nvPicPr>
          <p:cNvPr id="14" name="Picture 13" descr="A picture containing text, dog, indoor, wearing&#10;&#10;Description automatically generated">
            <a:extLst>
              <a:ext uri="{FF2B5EF4-FFF2-40B4-BE49-F238E27FC236}">
                <a16:creationId xmlns:a16="http://schemas.microsoft.com/office/drawing/2014/main" id="{6DBBA748-E844-4426-ACF8-E801F03F1B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8686" y="274638"/>
            <a:ext cx="3198114" cy="1830171"/>
          </a:xfrm>
          <a:prstGeom prst="rect">
            <a:avLst/>
          </a:prstGeom>
        </p:spPr>
      </p:pic>
    </p:spTree>
    <p:extLst>
      <p:ext uri="{BB962C8B-B14F-4D97-AF65-F5344CB8AC3E}">
        <p14:creationId xmlns:p14="http://schemas.microsoft.com/office/powerpoint/2010/main" val="403512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AA7784-5FEC-C547-866C-B3BCF578E906}"/>
              </a:ext>
            </a:extLst>
          </p:cNvPr>
          <p:cNvSpPr>
            <a:spLocks noGrp="1"/>
          </p:cNvSpPr>
          <p:nvPr>
            <p:ph type="body" idx="1"/>
          </p:nvPr>
        </p:nvSpPr>
        <p:spPr>
          <a:xfrm>
            <a:off x="457200" y="1977887"/>
            <a:ext cx="8229600" cy="4029404"/>
          </a:xfrm>
        </p:spPr>
        <p:txBody>
          <a:bodyPr>
            <a:normAutofit fontScale="70000" lnSpcReduction="20000"/>
          </a:bodyPr>
          <a:lstStyle/>
          <a:p>
            <a:r>
              <a:rPr lang="en-US" dirty="0"/>
              <a:t>A Realtor - </a:t>
            </a:r>
            <a:r>
              <a:rPr lang="en-US" b="0" dirty="0"/>
              <a:t>choose a real estate agent that connects well and understands your needs. Your agent will not only help you find a home of your dreams, but a good agent will act as your go between with the other members of your team and the seller’s agent.</a:t>
            </a:r>
          </a:p>
          <a:p>
            <a:r>
              <a:rPr lang="en-US" dirty="0"/>
              <a:t>An Attorney </a:t>
            </a:r>
            <a:r>
              <a:rPr lang="mr-IN" dirty="0"/>
              <a:t>–</a:t>
            </a:r>
            <a:r>
              <a:rPr lang="en-US" dirty="0"/>
              <a:t> </a:t>
            </a:r>
            <a:r>
              <a:rPr lang="en-US" b="0" dirty="0"/>
              <a:t>best to choose an attorney that specializes in real estate. Your attorney will review the terms and conditions in your contract of sale before you sign.</a:t>
            </a:r>
          </a:p>
          <a:p>
            <a:r>
              <a:rPr lang="en-US" dirty="0"/>
              <a:t>A Mortgage Lender - </a:t>
            </a:r>
            <a:r>
              <a:rPr lang="en-US" b="0" dirty="0"/>
              <a:t>find a mortgage lender you can trust and who is responsive. The right mortgage lender can save a home buyer time and money. Options are a Mortgage Broker, Retail Bank, Credit Union or Mortgage Bank.</a:t>
            </a:r>
          </a:p>
          <a:p>
            <a:endParaRPr lang="en-US" dirty="0"/>
          </a:p>
        </p:txBody>
      </p:sp>
      <p:sp>
        <p:nvSpPr>
          <p:cNvPr id="3" name="Title 2">
            <a:extLst>
              <a:ext uri="{FF2B5EF4-FFF2-40B4-BE49-F238E27FC236}">
                <a16:creationId xmlns:a16="http://schemas.microsoft.com/office/drawing/2014/main" id="{50CA546D-EB4C-7041-8717-2654301EA902}"/>
              </a:ext>
            </a:extLst>
          </p:cNvPr>
          <p:cNvSpPr>
            <a:spLocks noGrp="1"/>
          </p:cNvSpPr>
          <p:nvPr>
            <p:ph type="title"/>
          </p:nvPr>
        </p:nvSpPr>
        <p:spPr>
          <a:xfrm>
            <a:off x="457200" y="274638"/>
            <a:ext cx="8229600" cy="659640"/>
          </a:xfrm>
        </p:spPr>
        <p:txBody>
          <a:bodyPr>
            <a:normAutofit/>
          </a:bodyPr>
          <a:lstStyle/>
          <a:p>
            <a:r>
              <a:rPr lang="en-US" dirty="0"/>
              <a:t>Step #2 …</a:t>
            </a:r>
          </a:p>
        </p:txBody>
      </p:sp>
      <p:sp>
        <p:nvSpPr>
          <p:cNvPr id="4" name="Text Placeholder 3">
            <a:extLst>
              <a:ext uri="{FF2B5EF4-FFF2-40B4-BE49-F238E27FC236}">
                <a16:creationId xmlns:a16="http://schemas.microsoft.com/office/drawing/2014/main" id="{A8800621-9ACB-44C8-9548-F9299077599A}"/>
              </a:ext>
            </a:extLst>
          </p:cNvPr>
          <p:cNvSpPr>
            <a:spLocks noGrp="1"/>
          </p:cNvSpPr>
          <p:nvPr>
            <p:ph type="body" idx="2"/>
          </p:nvPr>
        </p:nvSpPr>
        <p:spPr>
          <a:xfrm>
            <a:off x="185738" y="1203325"/>
            <a:ext cx="8501062" cy="665163"/>
          </a:xfrm>
        </p:spPr>
        <p:txBody>
          <a:bodyPr/>
          <a:lstStyle/>
          <a:p>
            <a:r>
              <a:rPr lang="en-US" dirty="0"/>
              <a:t>Hire the Right Team!</a:t>
            </a:r>
          </a:p>
        </p:txBody>
      </p:sp>
      <p:pic>
        <p:nvPicPr>
          <p:cNvPr id="6" name="Picture 5" descr="images.jp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5048175" y="125439"/>
            <a:ext cx="1850229" cy="1850229"/>
          </a:xfrm>
          <a:prstGeom prst="rect">
            <a:avLst/>
          </a:prstGeom>
        </p:spPr>
      </p:pic>
    </p:spTree>
    <p:extLst>
      <p:ext uri="{BB962C8B-B14F-4D97-AF65-F5344CB8AC3E}">
        <p14:creationId xmlns:p14="http://schemas.microsoft.com/office/powerpoint/2010/main" val="2454755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GUID" val="395d7e69-e172-4093-902a-a8813ee2a661"/>
  <p:tag name="MIO_EK" val="6560"/>
  <p:tag name="MIO_EKGUID" val="fc980c17-559f-4b76-a09f-28ba60853e22"/>
  <p:tag name="MIO_UPDATE" val="True"/>
  <p:tag name="MIO_VERSION" val="05.11.2020 10:18:23"/>
  <p:tag name="MIO_DBID" val="2473BF3E-1D8A-464A-9BD5-078706286A2F"/>
  <p:tag name="MIO_LASTDOWNLOADED" val="22.03.2021 12:20:57.724"/>
  <p:tag name="MIO_OBJECTNAME" val="banded without total row"/>
  <p:tag name="MIO_LASTEDITORNAME" val="empower enterpri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6830</TotalTime>
  <Words>3033</Words>
  <Application>Microsoft Office PowerPoint</Application>
  <PresentationFormat>On-screen Show (4:3)</PresentationFormat>
  <Paragraphs>297</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Taking the Stress Out of  Homebuying</vt:lpstr>
      <vt:lpstr>Our Mission </vt:lpstr>
      <vt:lpstr>Today’s My Money Workshop Presenters</vt:lpstr>
      <vt:lpstr>Poll</vt:lpstr>
      <vt:lpstr>Home Buying</vt:lpstr>
      <vt:lpstr>Get Prepared</vt:lpstr>
      <vt:lpstr>Step #1 …</vt:lpstr>
      <vt:lpstr>Ways To Save</vt:lpstr>
      <vt:lpstr>Step #2 …</vt:lpstr>
      <vt:lpstr>Industry Experts</vt:lpstr>
      <vt:lpstr>PowerPoint Presentation</vt:lpstr>
      <vt:lpstr>Who’s Who in the Mortgage Process</vt:lpstr>
      <vt:lpstr>Who’s Who in the Mortgage Process (Continued)</vt:lpstr>
      <vt:lpstr>PowerPoint Presentation</vt:lpstr>
      <vt:lpstr>5 Steps to Prepare for House Hunting</vt:lpstr>
      <vt:lpstr>10 Steps to Purchasing A Home</vt:lpstr>
      <vt:lpstr>Making Housing Decisions and Buying A Home Worksheets</vt:lpstr>
      <vt:lpstr>4 C’s of Credit</vt:lpstr>
      <vt:lpstr>PowerPoint Presentation</vt:lpstr>
      <vt:lpstr>What is Listed in a Credit Report?</vt:lpstr>
      <vt:lpstr>Who Uses Credit Reports and Scores?</vt:lpstr>
      <vt:lpstr>Five Factors in General FICO® Model</vt:lpstr>
      <vt:lpstr>Apply it: Getting My Credit Reports</vt:lpstr>
      <vt:lpstr>Build, Repair, and Maintain a Productive Credit History</vt:lpstr>
      <vt:lpstr>Build Alternative Credit History</vt:lpstr>
      <vt:lpstr>  Build Credit          Maintain Credit</vt:lpstr>
      <vt:lpstr>Section 3     Common Home Buyer Questions </vt:lpstr>
      <vt:lpstr>Questions: </vt:lpstr>
      <vt:lpstr> Before We Go …</vt:lpstr>
      <vt:lpstr>Key Take-aways</vt:lpstr>
      <vt:lpstr>PowerPoint Presentation</vt:lpstr>
      <vt:lpstr>Additional Questions to Ponder</vt:lpstr>
      <vt:lpstr>Follow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Gineyda Diaz</dc:creator>
  <cp:lastModifiedBy>james katchadurian</cp:lastModifiedBy>
  <cp:revision>317</cp:revision>
  <dcterms:created xsi:type="dcterms:W3CDTF">2020-05-22T16:09:46Z</dcterms:created>
  <dcterms:modified xsi:type="dcterms:W3CDTF">2024-03-06T15:36:42Z</dcterms:modified>
</cp:coreProperties>
</file>